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3" r:id="rId1"/>
  </p:sldMasterIdLst>
  <p:notesMasterIdLst>
    <p:notesMasterId r:id="rId63"/>
  </p:notesMasterIdLst>
  <p:sldIdLst>
    <p:sldId id="1257" r:id="rId2"/>
    <p:sldId id="2368" r:id="rId3"/>
    <p:sldId id="2369" r:id="rId4"/>
    <p:sldId id="2370" r:id="rId5"/>
    <p:sldId id="2371" r:id="rId6"/>
    <p:sldId id="2372" r:id="rId7"/>
    <p:sldId id="2373" r:id="rId8"/>
    <p:sldId id="2374" r:id="rId9"/>
    <p:sldId id="2375" r:id="rId10"/>
    <p:sldId id="2376" r:id="rId11"/>
    <p:sldId id="2377" r:id="rId12"/>
    <p:sldId id="2378" r:id="rId13"/>
    <p:sldId id="2352" r:id="rId14"/>
    <p:sldId id="2353" r:id="rId15"/>
    <p:sldId id="2354" r:id="rId16"/>
    <p:sldId id="2355" r:id="rId17"/>
    <p:sldId id="2356" r:id="rId18"/>
    <p:sldId id="2357" r:id="rId19"/>
    <p:sldId id="2358" r:id="rId20"/>
    <p:sldId id="2359" r:id="rId21"/>
    <p:sldId id="2360" r:id="rId22"/>
    <p:sldId id="2361" r:id="rId23"/>
    <p:sldId id="2331" r:id="rId24"/>
    <p:sldId id="2332" r:id="rId25"/>
    <p:sldId id="2333" r:id="rId26"/>
    <p:sldId id="2334" r:id="rId27"/>
    <p:sldId id="2379" r:id="rId28"/>
    <p:sldId id="2335" r:id="rId29"/>
    <p:sldId id="2336" r:id="rId30"/>
    <p:sldId id="2337" r:id="rId31"/>
    <p:sldId id="2338" r:id="rId32"/>
    <p:sldId id="2364" r:id="rId33"/>
    <p:sldId id="2339" r:id="rId34"/>
    <p:sldId id="2340" r:id="rId35"/>
    <p:sldId id="2341" r:id="rId36"/>
    <p:sldId id="2342" r:id="rId37"/>
    <p:sldId id="2343" r:id="rId38"/>
    <p:sldId id="2344" r:id="rId39"/>
    <p:sldId id="2365" r:id="rId40"/>
    <p:sldId id="2345" r:id="rId41"/>
    <p:sldId id="2346" r:id="rId42"/>
    <p:sldId id="2347" r:id="rId43"/>
    <p:sldId id="2348" r:id="rId44"/>
    <p:sldId id="2349" r:id="rId45"/>
    <p:sldId id="2350" r:id="rId46"/>
    <p:sldId id="2351" r:id="rId47"/>
    <p:sldId id="2380" r:id="rId48"/>
    <p:sldId id="2366" r:id="rId49"/>
    <p:sldId id="2381" r:id="rId50"/>
    <p:sldId id="2382" r:id="rId51"/>
    <p:sldId id="2363" r:id="rId52"/>
    <p:sldId id="2383" r:id="rId53"/>
    <p:sldId id="2384" r:id="rId54"/>
    <p:sldId id="2385" r:id="rId55"/>
    <p:sldId id="2386" r:id="rId56"/>
    <p:sldId id="2362" r:id="rId57"/>
    <p:sldId id="2389" r:id="rId58"/>
    <p:sldId id="2387" r:id="rId59"/>
    <p:sldId id="2367" r:id="rId60"/>
    <p:sldId id="2388" r:id="rId61"/>
    <p:sldId id="258" r:id="rId6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989EA07-A134-07D2-83F7-DE65C470AAB7}" name="Ilene Ferenczy" initials="IF" userId="S::ilene@ferenczylaw.com::0bbfebba-94ec-4366-aefe-285d1a062850" providerId="AD"/>
  <p188:author id="{DAD64463-54BB-5C8A-8C63-7EA58863B0B5}" name="Ilene Ferenczy" initials="IF" userId="S-1-5-21-3611979176-2170133684-4190690264-113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08C8"/>
    <a:srgbClr val="3713B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B84D75-D06A-4DB2-924F-2B07764640E6}" v="1" dt="2024-01-26T22:07:09.097"/>
  </p1510:revLst>
</p1510:revInfo>
</file>

<file path=ppt/tableStyles.xml><?xml version="1.0" encoding="utf-8"?>
<a:tblStyleLst xmlns:a="http://schemas.openxmlformats.org/drawingml/2006/main" def="{5C22544A-7EE6-4342-B048-85BDC9FD1C3A}">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91" autoAdjust="0"/>
    <p:restoredTop sz="94657" autoAdjust="0"/>
  </p:normalViewPr>
  <p:slideViewPr>
    <p:cSldViewPr snapToGrid="0">
      <p:cViewPr varScale="1">
        <p:scale>
          <a:sx n="106" d="100"/>
          <a:sy n="106" d="100"/>
        </p:scale>
        <p:origin x="780" y="12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notesMaster" Target="notesMasters/notesMaster1.xml"/><Relationship Id="rId68" Type="http://schemas.microsoft.com/office/2016/11/relationships/changesInfo" Target="changesInfos/changesInfo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69" Type="http://schemas.microsoft.com/office/2015/10/relationships/revisionInfo" Target="revisionInfo.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 Derrin Watson" userId="22317f1bb610bcbd" providerId="LiveId" clId="{7A0CDBF5-FC25-425A-9FB3-FF65DD87CB53}"/>
    <pc:docChg chg="custSel delSld modSld">
      <pc:chgData name="S. Derrin Watson" userId="22317f1bb610bcbd" providerId="LiveId" clId="{7A0CDBF5-FC25-425A-9FB3-FF65DD87CB53}" dt="2024-01-10T00:35:24.963" v="74" actId="20577"/>
      <pc:docMkLst>
        <pc:docMk/>
      </pc:docMkLst>
      <pc:sldChg chg="modSp mod">
        <pc:chgData name="S. Derrin Watson" userId="22317f1bb610bcbd" providerId="LiveId" clId="{7A0CDBF5-FC25-425A-9FB3-FF65DD87CB53}" dt="2024-01-10T00:35:24.963" v="74" actId="20577"/>
        <pc:sldMkLst>
          <pc:docMk/>
          <pc:sldMk cId="1138502851" sldId="1257"/>
        </pc:sldMkLst>
        <pc:spChg chg="mod">
          <ac:chgData name="S. Derrin Watson" userId="22317f1bb610bcbd" providerId="LiveId" clId="{7A0CDBF5-FC25-425A-9FB3-FF65DD87CB53}" dt="2024-01-10T00:35:24.963" v="74" actId="20577"/>
          <ac:spMkLst>
            <pc:docMk/>
            <pc:sldMk cId="1138502851" sldId="1257"/>
            <ac:spMk id="2" creationId="{160AAAB0-2393-DB0C-C09A-E4A6D7C4F352}"/>
          </ac:spMkLst>
        </pc:spChg>
      </pc:sldChg>
      <pc:sldChg chg="del">
        <pc:chgData name="S. Derrin Watson" userId="22317f1bb610bcbd" providerId="LiveId" clId="{7A0CDBF5-FC25-425A-9FB3-FF65DD87CB53}" dt="2024-01-09T22:29:57.651" v="50" actId="47"/>
        <pc:sldMkLst>
          <pc:docMk/>
          <pc:sldMk cId="583893354" sldId="2331"/>
        </pc:sldMkLst>
      </pc:sldChg>
      <pc:sldChg chg="del">
        <pc:chgData name="S. Derrin Watson" userId="22317f1bb610bcbd" providerId="LiveId" clId="{7A0CDBF5-FC25-425A-9FB3-FF65DD87CB53}" dt="2024-01-09T22:29:57.651" v="50" actId="47"/>
        <pc:sldMkLst>
          <pc:docMk/>
          <pc:sldMk cId="3512305805" sldId="2332"/>
        </pc:sldMkLst>
      </pc:sldChg>
      <pc:sldChg chg="del">
        <pc:chgData name="S. Derrin Watson" userId="22317f1bb610bcbd" providerId="LiveId" clId="{7A0CDBF5-FC25-425A-9FB3-FF65DD87CB53}" dt="2024-01-09T22:29:57.651" v="50" actId="47"/>
        <pc:sldMkLst>
          <pc:docMk/>
          <pc:sldMk cId="2249812726" sldId="2333"/>
        </pc:sldMkLst>
      </pc:sldChg>
      <pc:sldChg chg="del">
        <pc:chgData name="S. Derrin Watson" userId="22317f1bb610bcbd" providerId="LiveId" clId="{7A0CDBF5-FC25-425A-9FB3-FF65DD87CB53}" dt="2024-01-09T22:29:57.651" v="50" actId="47"/>
        <pc:sldMkLst>
          <pc:docMk/>
          <pc:sldMk cId="736568678" sldId="2334"/>
        </pc:sldMkLst>
      </pc:sldChg>
      <pc:sldChg chg="del">
        <pc:chgData name="S. Derrin Watson" userId="22317f1bb610bcbd" providerId="LiveId" clId="{7A0CDBF5-FC25-425A-9FB3-FF65DD87CB53}" dt="2024-01-09T22:29:57.651" v="50" actId="47"/>
        <pc:sldMkLst>
          <pc:docMk/>
          <pc:sldMk cId="663213216" sldId="2335"/>
        </pc:sldMkLst>
      </pc:sldChg>
      <pc:sldChg chg="del">
        <pc:chgData name="S. Derrin Watson" userId="22317f1bb610bcbd" providerId="LiveId" clId="{7A0CDBF5-FC25-425A-9FB3-FF65DD87CB53}" dt="2024-01-09T22:29:57.651" v="50" actId="47"/>
        <pc:sldMkLst>
          <pc:docMk/>
          <pc:sldMk cId="300286304" sldId="2336"/>
        </pc:sldMkLst>
      </pc:sldChg>
      <pc:sldChg chg="del">
        <pc:chgData name="S. Derrin Watson" userId="22317f1bb610bcbd" providerId="LiveId" clId="{7A0CDBF5-FC25-425A-9FB3-FF65DD87CB53}" dt="2024-01-09T22:29:57.651" v="50" actId="47"/>
        <pc:sldMkLst>
          <pc:docMk/>
          <pc:sldMk cId="3967871201" sldId="2337"/>
        </pc:sldMkLst>
      </pc:sldChg>
      <pc:sldChg chg="del">
        <pc:chgData name="S. Derrin Watson" userId="22317f1bb610bcbd" providerId="LiveId" clId="{7A0CDBF5-FC25-425A-9FB3-FF65DD87CB53}" dt="2024-01-09T22:29:57.651" v="50" actId="47"/>
        <pc:sldMkLst>
          <pc:docMk/>
          <pc:sldMk cId="3937348340" sldId="2338"/>
        </pc:sldMkLst>
      </pc:sldChg>
      <pc:sldChg chg="del">
        <pc:chgData name="S. Derrin Watson" userId="22317f1bb610bcbd" providerId="LiveId" clId="{7A0CDBF5-FC25-425A-9FB3-FF65DD87CB53}" dt="2024-01-09T22:29:57.651" v="50" actId="47"/>
        <pc:sldMkLst>
          <pc:docMk/>
          <pc:sldMk cId="3298977071" sldId="2339"/>
        </pc:sldMkLst>
      </pc:sldChg>
      <pc:sldChg chg="del">
        <pc:chgData name="S. Derrin Watson" userId="22317f1bb610bcbd" providerId="LiveId" clId="{7A0CDBF5-FC25-425A-9FB3-FF65DD87CB53}" dt="2024-01-09T22:29:57.651" v="50" actId="47"/>
        <pc:sldMkLst>
          <pc:docMk/>
          <pc:sldMk cId="4239051293" sldId="2340"/>
        </pc:sldMkLst>
      </pc:sldChg>
      <pc:sldChg chg="del">
        <pc:chgData name="S. Derrin Watson" userId="22317f1bb610bcbd" providerId="LiveId" clId="{7A0CDBF5-FC25-425A-9FB3-FF65DD87CB53}" dt="2024-01-09T22:29:57.651" v="50" actId="47"/>
        <pc:sldMkLst>
          <pc:docMk/>
          <pc:sldMk cId="112927824" sldId="2341"/>
        </pc:sldMkLst>
      </pc:sldChg>
      <pc:sldChg chg="del">
        <pc:chgData name="S. Derrin Watson" userId="22317f1bb610bcbd" providerId="LiveId" clId="{7A0CDBF5-FC25-425A-9FB3-FF65DD87CB53}" dt="2024-01-09T22:29:57.651" v="50" actId="47"/>
        <pc:sldMkLst>
          <pc:docMk/>
          <pc:sldMk cId="1096839958" sldId="2342"/>
        </pc:sldMkLst>
      </pc:sldChg>
      <pc:sldChg chg="del">
        <pc:chgData name="S. Derrin Watson" userId="22317f1bb610bcbd" providerId="LiveId" clId="{7A0CDBF5-FC25-425A-9FB3-FF65DD87CB53}" dt="2024-01-09T22:29:57.651" v="50" actId="47"/>
        <pc:sldMkLst>
          <pc:docMk/>
          <pc:sldMk cId="486321390" sldId="2343"/>
        </pc:sldMkLst>
      </pc:sldChg>
      <pc:sldChg chg="del">
        <pc:chgData name="S. Derrin Watson" userId="22317f1bb610bcbd" providerId="LiveId" clId="{7A0CDBF5-FC25-425A-9FB3-FF65DD87CB53}" dt="2024-01-09T22:29:57.651" v="50" actId="47"/>
        <pc:sldMkLst>
          <pc:docMk/>
          <pc:sldMk cId="1310812211" sldId="2344"/>
        </pc:sldMkLst>
      </pc:sldChg>
      <pc:sldChg chg="del">
        <pc:chgData name="S. Derrin Watson" userId="22317f1bb610bcbd" providerId="LiveId" clId="{7A0CDBF5-FC25-425A-9FB3-FF65DD87CB53}" dt="2024-01-09T22:29:57.651" v="50" actId="47"/>
        <pc:sldMkLst>
          <pc:docMk/>
          <pc:sldMk cId="700772393" sldId="2345"/>
        </pc:sldMkLst>
      </pc:sldChg>
      <pc:sldChg chg="del">
        <pc:chgData name="S. Derrin Watson" userId="22317f1bb610bcbd" providerId="LiveId" clId="{7A0CDBF5-FC25-425A-9FB3-FF65DD87CB53}" dt="2024-01-09T22:29:57.651" v="50" actId="47"/>
        <pc:sldMkLst>
          <pc:docMk/>
          <pc:sldMk cId="1474947568" sldId="2346"/>
        </pc:sldMkLst>
      </pc:sldChg>
      <pc:sldChg chg="del">
        <pc:chgData name="S. Derrin Watson" userId="22317f1bb610bcbd" providerId="LiveId" clId="{7A0CDBF5-FC25-425A-9FB3-FF65DD87CB53}" dt="2024-01-09T22:29:57.651" v="50" actId="47"/>
        <pc:sldMkLst>
          <pc:docMk/>
          <pc:sldMk cId="2663593097" sldId="2347"/>
        </pc:sldMkLst>
      </pc:sldChg>
      <pc:sldChg chg="del">
        <pc:chgData name="S. Derrin Watson" userId="22317f1bb610bcbd" providerId="LiveId" clId="{7A0CDBF5-FC25-425A-9FB3-FF65DD87CB53}" dt="2024-01-09T22:29:57.651" v="50" actId="47"/>
        <pc:sldMkLst>
          <pc:docMk/>
          <pc:sldMk cId="735745834" sldId="2348"/>
        </pc:sldMkLst>
      </pc:sldChg>
      <pc:sldChg chg="del">
        <pc:chgData name="S. Derrin Watson" userId="22317f1bb610bcbd" providerId="LiveId" clId="{7A0CDBF5-FC25-425A-9FB3-FF65DD87CB53}" dt="2024-01-09T22:29:57.651" v="50" actId="47"/>
        <pc:sldMkLst>
          <pc:docMk/>
          <pc:sldMk cId="3610736668" sldId="2349"/>
        </pc:sldMkLst>
      </pc:sldChg>
      <pc:sldChg chg="del">
        <pc:chgData name="S. Derrin Watson" userId="22317f1bb610bcbd" providerId="LiveId" clId="{7A0CDBF5-FC25-425A-9FB3-FF65DD87CB53}" dt="2024-01-09T22:29:57.651" v="50" actId="47"/>
        <pc:sldMkLst>
          <pc:docMk/>
          <pc:sldMk cId="487037475" sldId="2350"/>
        </pc:sldMkLst>
      </pc:sldChg>
      <pc:sldChg chg="del">
        <pc:chgData name="S. Derrin Watson" userId="22317f1bb610bcbd" providerId="LiveId" clId="{7A0CDBF5-FC25-425A-9FB3-FF65DD87CB53}" dt="2024-01-09T22:29:57.651" v="50" actId="47"/>
        <pc:sldMkLst>
          <pc:docMk/>
          <pc:sldMk cId="3227895213" sldId="2351"/>
        </pc:sldMkLst>
      </pc:sldChg>
      <pc:sldChg chg="del">
        <pc:chgData name="S. Derrin Watson" userId="22317f1bb610bcbd" providerId="LiveId" clId="{7A0CDBF5-FC25-425A-9FB3-FF65DD87CB53}" dt="2024-01-09T22:29:57.651" v="50" actId="47"/>
        <pc:sldMkLst>
          <pc:docMk/>
          <pc:sldMk cId="514330555" sldId="2352"/>
        </pc:sldMkLst>
      </pc:sldChg>
      <pc:sldChg chg="modSp mod">
        <pc:chgData name="S. Derrin Watson" userId="22317f1bb610bcbd" providerId="LiveId" clId="{7A0CDBF5-FC25-425A-9FB3-FF65DD87CB53}" dt="2024-01-10T00:30:21.138" v="51" actId="27636"/>
        <pc:sldMkLst>
          <pc:docMk/>
          <pc:sldMk cId="3546710493" sldId="2352"/>
        </pc:sldMkLst>
        <pc:spChg chg="mod">
          <ac:chgData name="S. Derrin Watson" userId="22317f1bb610bcbd" providerId="LiveId" clId="{7A0CDBF5-FC25-425A-9FB3-FF65DD87CB53}" dt="2024-01-10T00:30:21.138" v="51" actId="27636"/>
          <ac:spMkLst>
            <pc:docMk/>
            <pc:sldMk cId="3546710493" sldId="2352"/>
            <ac:spMk id="2" creationId="{1B091350-A8DF-2421-8858-DCBDB028EC98}"/>
          </ac:spMkLst>
        </pc:spChg>
      </pc:sldChg>
      <pc:sldChg chg="modSp mod modClrScheme chgLayout">
        <pc:chgData name="S. Derrin Watson" userId="22317f1bb610bcbd" providerId="LiveId" clId="{7A0CDBF5-FC25-425A-9FB3-FF65DD87CB53}" dt="2024-01-10T00:30:29.724" v="55" actId="700"/>
        <pc:sldMkLst>
          <pc:docMk/>
          <pc:sldMk cId="2005448382" sldId="2353"/>
        </pc:sldMkLst>
        <pc:spChg chg="mod ord">
          <ac:chgData name="S. Derrin Watson" userId="22317f1bb610bcbd" providerId="LiveId" clId="{7A0CDBF5-FC25-425A-9FB3-FF65DD87CB53}" dt="2024-01-10T00:30:29.724" v="55" actId="700"/>
          <ac:spMkLst>
            <pc:docMk/>
            <pc:sldMk cId="2005448382" sldId="2353"/>
            <ac:spMk id="4" creationId="{D18A393F-B568-F0CC-C1C7-783FB16278CC}"/>
          </ac:spMkLst>
        </pc:spChg>
        <pc:spChg chg="mod ord">
          <ac:chgData name="S. Derrin Watson" userId="22317f1bb610bcbd" providerId="LiveId" clId="{7A0CDBF5-FC25-425A-9FB3-FF65DD87CB53}" dt="2024-01-10T00:30:29.724" v="55" actId="700"/>
          <ac:spMkLst>
            <pc:docMk/>
            <pc:sldMk cId="2005448382" sldId="2353"/>
            <ac:spMk id="5" creationId="{4281C923-67B2-207F-0974-A90474F7B60D}"/>
          </ac:spMkLst>
        </pc:spChg>
        <pc:spChg chg="mod ord">
          <ac:chgData name="S. Derrin Watson" userId="22317f1bb610bcbd" providerId="LiveId" clId="{7A0CDBF5-FC25-425A-9FB3-FF65DD87CB53}" dt="2024-01-10T00:30:29.724" v="55" actId="700"/>
          <ac:spMkLst>
            <pc:docMk/>
            <pc:sldMk cId="2005448382" sldId="2353"/>
            <ac:spMk id="6" creationId="{EA8A609E-BA72-945A-D518-816EC3B6D0EF}"/>
          </ac:spMkLst>
        </pc:spChg>
      </pc:sldChg>
      <pc:sldChg chg="del">
        <pc:chgData name="S. Derrin Watson" userId="22317f1bb610bcbd" providerId="LiveId" clId="{7A0CDBF5-FC25-425A-9FB3-FF65DD87CB53}" dt="2024-01-09T22:29:57.651" v="50" actId="47"/>
        <pc:sldMkLst>
          <pc:docMk/>
          <pc:sldMk cId="3208110637" sldId="2353"/>
        </pc:sldMkLst>
      </pc:sldChg>
      <pc:sldChg chg="del">
        <pc:chgData name="S. Derrin Watson" userId="22317f1bb610bcbd" providerId="LiveId" clId="{7A0CDBF5-FC25-425A-9FB3-FF65DD87CB53}" dt="2024-01-09T22:29:57.651" v="50" actId="47"/>
        <pc:sldMkLst>
          <pc:docMk/>
          <pc:sldMk cId="579171872" sldId="2354"/>
        </pc:sldMkLst>
      </pc:sldChg>
      <pc:sldChg chg="modSp mod modClrScheme chgLayout">
        <pc:chgData name="S. Derrin Watson" userId="22317f1bb610bcbd" providerId="LiveId" clId="{7A0CDBF5-FC25-425A-9FB3-FF65DD87CB53}" dt="2024-01-10T00:33:39.760" v="66" actId="1076"/>
        <pc:sldMkLst>
          <pc:docMk/>
          <pc:sldMk cId="1841764265" sldId="2354"/>
        </pc:sldMkLst>
        <pc:spChg chg="mod ord">
          <ac:chgData name="S. Derrin Watson" userId="22317f1bb610bcbd" providerId="LiveId" clId="{7A0CDBF5-FC25-425A-9FB3-FF65DD87CB53}" dt="2024-01-10T00:30:29.724" v="55" actId="700"/>
          <ac:spMkLst>
            <pc:docMk/>
            <pc:sldMk cId="1841764265" sldId="2354"/>
            <ac:spMk id="2" creationId="{48CA9BC6-DBF1-56DB-8F5E-49ECC59F474D}"/>
          </ac:spMkLst>
        </pc:spChg>
        <pc:spChg chg="mod ord">
          <ac:chgData name="S. Derrin Watson" userId="22317f1bb610bcbd" providerId="LiveId" clId="{7A0CDBF5-FC25-425A-9FB3-FF65DD87CB53}" dt="2024-01-10T00:30:29.771" v="56" actId="27636"/>
          <ac:spMkLst>
            <pc:docMk/>
            <pc:sldMk cId="1841764265" sldId="2354"/>
            <ac:spMk id="3" creationId="{D7545101-0D94-3B12-FAB3-D5697660DA0B}"/>
          </ac:spMkLst>
        </pc:spChg>
        <pc:spChg chg="mod ord">
          <ac:chgData name="S. Derrin Watson" userId="22317f1bb610bcbd" providerId="LiveId" clId="{7A0CDBF5-FC25-425A-9FB3-FF65DD87CB53}" dt="2024-01-10T00:30:29.724" v="55" actId="700"/>
          <ac:spMkLst>
            <pc:docMk/>
            <pc:sldMk cId="1841764265" sldId="2354"/>
            <ac:spMk id="4" creationId="{1F8BE126-DB26-E168-B0B4-0EA01A28C19E}"/>
          </ac:spMkLst>
        </pc:spChg>
        <pc:picChg chg="mod">
          <ac:chgData name="S. Derrin Watson" userId="22317f1bb610bcbd" providerId="LiveId" clId="{7A0CDBF5-FC25-425A-9FB3-FF65DD87CB53}" dt="2024-01-10T00:33:39.760" v="66" actId="1076"/>
          <ac:picMkLst>
            <pc:docMk/>
            <pc:sldMk cId="1841764265" sldId="2354"/>
            <ac:picMk id="5" creationId="{354EA6C2-1D9B-7E0E-0313-38CB03623813}"/>
          </ac:picMkLst>
        </pc:picChg>
      </pc:sldChg>
      <pc:sldChg chg="modSp mod modClrScheme delCm chgLayout">
        <pc:chgData name="S. Derrin Watson" userId="22317f1bb610bcbd" providerId="LiveId" clId="{7A0CDBF5-FC25-425A-9FB3-FF65DD87CB53}" dt="2024-01-10T00:35:02.048" v="68"/>
        <pc:sldMkLst>
          <pc:docMk/>
          <pc:sldMk cId="1832875470" sldId="2355"/>
        </pc:sldMkLst>
        <pc:spChg chg="mod ord">
          <ac:chgData name="S. Derrin Watson" userId="22317f1bb610bcbd" providerId="LiveId" clId="{7A0CDBF5-FC25-425A-9FB3-FF65DD87CB53}" dt="2024-01-10T00:30:29.724" v="55" actId="700"/>
          <ac:spMkLst>
            <pc:docMk/>
            <pc:sldMk cId="1832875470" sldId="2355"/>
            <ac:spMk id="2" creationId="{904E9E95-E157-B576-6EC9-12C7A5D42129}"/>
          </ac:spMkLst>
        </pc:spChg>
        <pc:spChg chg="mod ord">
          <ac:chgData name="S. Derrin Watson" userId="22317f1bb610bcbd" providerId="LiveId" clId="{7A0CDBF5-FC25-425A-9FB3-FF65DD87CB53}" dt="2024-01-10T00:30:29.787" v="57" actId="27636"/>
          <ac:spMkLst>
            <pc:docMk/>
            <pc:sldMk cId="1832875470" sldId="2355"/>
            <ac:spMk id="3" creationId="{4E3FA5AC-C9DD-C0C7-7700-CE399886EF99}"/>
          </ac:spMkLst>
        </pc:spChg>
        <pc:spChg chg="mod ord">
          <ac:chgData name="S. Derrin Watson" userId="22317f1bb610bcbd" providerId="LiveId" clId="{7A0CDBF5-FC25-425A-9FB3-FF65DD87CB53}" dt="2024-01-10T00:30:29.724" v="55" actId="700"/>
          <ac:spMkLst>
            <pc:docMk/>
            <pc:sldMk cId="1832875470" sldId="2355"/>
            <ac:spMk id="4" creationId="{3B8EE371-C3F2-7BA9-8364-5DFCA9F899BE}"/>
          </ac:spMkLst>
        </pc:spChg>
        <pc:picChg chg="mod">
          <ac:chgData name="S. Derrin Watson" userId="22317f1bb610bcbd" providerId="LiveId" clId="{7A0CDBF5-FC25-425A-9FB3-FF65DD87CB53}" dt="2024-01-10T00:30:54.122" v="59" actId="1076"/>
          <ac:picMkLst>
            <pc:docMk/>
            <pc:sldMk cId="1832875470" sldId="2355"/>
            <ac:picMk id="5" creationId="{35BCBE89-C18C-2998-3BA2-A6AF7700A7BB}"/>
          </ac:picMkLst>
        </pc:picChg>
        <pc:extLst>
          <p:ext xmlns:p="http://schemas.openxmlformats.org/presentationml/2006/main" uri="{D6D511B9-2390-475A-947B-AFAB55BFBCF1}">
            <pc226:cmChg xmlns:pc226="http://schemas.microsoft.com/office/powerpoint/2022/06/main/command" chg="del">
              <pc226:chgData name="S. Derrin Watson" userId="22317f1bb610bcbd" providerId="LiveId" clId="{7A0CDBF5-FC25-425A-9FB3-FF65DD87CB53}" dt="2024-01-10T00:35:02.048" v="68"/>
              <pc2:cmMkLst xmlns:pc2="http://schemas.microsoft.com/office/powerpoint/2019/9/main/command">
                <pc:docMk/>
                <pc:sldMk cId="1832875470" sldId="2355"/>
                <pc2:cmMk id="{0850E6CB-91D5-4C51-993A-3D29D488263A}"/>
              </pc2:cmMkLst>
            </pc226:cmChg>
          </p:ext>
        </pc:extLst>
      </pc:sldChg>
      <pc:sldChg chg="del">
        <pc:chgData name="S. Derrin Watson" userId="22317f1bb610bcbd" providerId="LiveId" clId="{7A0CDBF5-FC25-425A-9FB3-FF65DD87CB53}" dt="2024-01-09T22:29:57.651" v="50" actId="47"/>
        <pc:sldMkLst>
          <pc:docMk/>
          <pc:sldMk cId="4038659879" sldId="2355"/>
        </pc:sldMkLst>
      </pc:sldChg>
      <pc:sldChg chg="modSp mod modClrScheme delCm chgLayout">
        <pc:chgData name="S. Derrin Watson" userId="22317f1bb610bcbd" providerId="LiveId" clId="{7A0CDBF5-FC25-425A-9FB3-FF65DD87CB53}" dt="2024-01-10T00:34:56.575" v="67"/>
        <pc:sldMkLst>
          <pc:docMk/>
          <pc:sldMk cId="405215664" sldId="2356"/>
        </pc:sldMkLst>
        <pc:spChg chg="mod ord">
          <ac:chgData name="S. Derrin Watson" userId="22317f1bb610bcbd" providerId="LiveId" clId="{7A0CDBF5-FC25-425A-9FB3-FF65DD87CB53}" dt="2024-01-10T00:30:29.724" v="55" actId="700"/>
          <ac:spMkLst>
            <pc:docMk/>
            <pc:sldMk cId="405215664" sldId="2356"/>
            <ac:spMk id="2" creationId="{A33F51A8-3F4F-5B21-1B35-D24444B93BF8}"/>
          </ac:spMkLst>
        </pc:spChg>
        <pc:spChg chg="mod ord">
          <ac:chgData name="S. Derrin Watson" userId="22317f1bb610bcbd" providerId="LiveId" clId="{7A0CDBF5-FC25-425A-9FB3-FF65DD87CB53}" dt="2024-01-10T00:30:29.787" v="58" actId="27636"/>
          <ac:spMkLst>
            <pc:docMk/>
            <pc:sldMk cId="405215664" sldId="2356"/>
            <ac:spMk id="3" creationId="{8C690BA0-92CD-8E48-2EC8-4D4D3596F817}"/>
          </ac:spMkLst>
        </pc:spChg>
        <pc:spChg chg="mod ord">
          <ac:chgData name="S. Derrin Watson" userId="22317f1bb610bcbd" providerId="LiveId" clId="{7A0CDBF5-FC25-425A-9FB3-FF65DD87CB53}" dt="2024-01-10T00:30:29.724" v="55" actId="700"/>
          <ac:spMkLst>
            <pc:docMk/>
            <pc:sldMk cId="405215664" sldId="2356"/>
            <ac:spMk id="4" creationId="{46F97B48-E7F2-9182-D550-61B42AF0376D}"/>
          </ac:spMkLst>
        </pc:spChg>
        <pc:picChg chg="mod">
          <ac:chgData name="S. Derrin Watson" userId="22317f1bb610bcbd" providerId="LiveId" clId="{7A0CDBF5-FC25-425A-9FB3-FF65DD87CB53}" dt="2024-01-10T00:31:04.100" v="60" actId="1076"/>
          <ac:picMkLst>
            <pc:docMk/>
            <pc:sldMk cId="405215664" sldId="2356"/>
            <ac:picMk id="5" creationId="{901386F1-CA5D-D6FA-B81C-1F5BE4AD4DD6}"/>
          </ac:picMkLst>
        </pc:picChg>
        <pc:extLst>
          <p:ext xmlns:p="http://schemas.openxmlformats.org/presentationml/2006/main" uri="{D6D511B9-2390-475A-947B-AFAB55BFBCF1}">
            <pc226:cmChg xmlns:pc226="http://schemas.microsoft.com/office/powerpoint/2022/06/main/command" chg="del">
              <pc226:chgData name="S. Derrin Watson" userId="22317f1bb610bcbd" providerId="LiveId" clId="{7A0CDBF5-FC25-425A-9FB3-FF65DD87CB53}" dt="2024-01-10T00:34:56.575" v="67"/>
              <pc2:cmMkLst xmlns:pc2="http://schemas.microsoft.com/office/powerpoint/2019/9/main/command">
                <pc:docMk/>
                <pc:sldMk cId="405215664" sldId="2356"/>
                <pc2:cmMk id="{A4DDC2AB-7A06-4FE5-8BA6-0D2387BA0EA7}"/>
              </pc2:cmMkLst>
            </pc226:cmChg>
          </p:ext>
        </pc:extLst>
      </pc:sldChg>
      <pc:sldChg chg="del">
        <pc:chgData name="S. Derrin Watson" userId="22317f1bb610bcbd" providerId="LiveId" clId="{7A0CDBF5-FC25-425A-9FB3-FF65DD87CB53}" dt="2024-01-09T22:29:57.651" v="50" actId="47"/>
        <pc:sldMkLst>
          <pc:docMk/>
          <pc:sldMk cId="1271578719" sldId="2356"/>
        </pc:sldMkLst>
      </pc:sldChg>
      <pc:sldChg chg="modSp mod">
        <pc:chgData name="S. Derrin Watson" userId="22317f1bb610bcbd" providerId="LiveId" clId="{7A0CDBF5-FC25-425A-9FB3-FF65DD87CB53}" dt="2024-01-10T00:31:28.822" v="61" actId="27636"/>
        <pc:sldMkLst>
          <pc:docMk/>
          <pc:sldMk cId="463910916" sldId="2357"/>
        </pc:sldMkLst>
        <pc:spChg chg="mod">
          <ac:chgData name="S. Derrin Watson" userId="22317f1bb610bcbd" providerId="LiveId" clId="{7A0CDBF5-FC25-425A-9FB3-FF65DD87CB53}" dt="2024-01-10T00:31:28.822" v="61" actId="27636"/>
          <ac:spMkLst>
            <pc:docMk/>
            <pc:sldMk cId="463910916" sldId="2357"/>
            <ac:spMk id="2" creationId="{9B1CADF1-FDF8-174E-ACCE-B97A7C7EDA18}"/>
          </ac:spMkLst>
        </pc:spChg>
      </pc:sldChg>
      <pc:sldChg chg="del">
        <pc:chgData name="S. Derrin Watson" userId="22317f1bb610bcbd" providerId="LiveId" clId="{7A0CDBF5-FC25-425A-9FB3-FF65DD87CB53}" dt="2024-01-09T22:29:57.651" v="50" actId="47"/>
        <pc:sldMkLst>
          <pc:docMk/>
          <pc:sldMk cId="1540033110" sldId="2357"/>
        </pc:sldMkLst>
      </pc:sldChg>
      <pc:sldChg chg="del">
        <pc:chgData name="S. Derrin Watson" userId="22317f1bb610bcbd" providerId="LiveId" clId="{7A0CDBF5-FC25-425A-9FB3-FF65DD87CB53}" dt="2024-01-09T22:29:57.651" v="50" actId="47"/>
        <pc:sldMkLst>
          <pc:docMk/>
          <pc:sldMk cId="2455614260" sldId="2358"/>
        </pc:sldMkLst>
      </pc:sldChg>
      <pc:sldChg chg="modSp mod modClrScheme chgLayout">
        <pc:chgData name="S. Derrin Watson" userId="22317f1bb610bcbd" providerId="LiveId" clId="{7A0CDBF5-FC25-425A-9FB3-FF65DD87CB53}" dt="2024-01-10T00:32:39.451" v="64" actId="27636"/>
        <pc:sldMkLst>
          <pc:docMk/>
          <pc:sldMk cId="3286111005" sldId="2358"/>
        </pc:sldMkLst>
        <pc:spChg chg="mod ord">
          <ac:chgData name="S. Derrin Watson" userId="22317f1bb610bcbd" providerId="LiveId" clId="{7A0CDBF5-FC25-425A-9FB3-FF65DD87CB53}" dt="2024-01-10T00:32:39.436" v="63" actId="700"/>
          <ac:spMkLst>
            <pc:docMk/>
            <pc:sldMk cId="3286111005" sldId="2358"/>
            <ac:spMk id="2" creationId="{5057871E-4F18-3294-4212-43D9A24B847D}"/>
          </ac:spMkLst>
        </pc:spChg>
        <pc:spChg chg="mod ord">
          <ac:chgData name="S. Derrin Watson" userId="22317f1bb610bcbd" providerId="LiveId" clId="{7A0CDBF5-FC25-425A-9FB3-FF65DD87CB53}" dt="2024-01-10T00:32:39.451" v="64" actId="27636"/>
          <ac:spMkLst>
            <pc:docMk/>
            <pc:sldMk cId="3286111005" sldId="2358"/>
            <ac:spMk id="3" creationId="{530416B1-578B-00D5-8ABC-F400B83C03E7}"/>
          </ac:spMkLst>
        </pc:spChg>
        <pc:spChg chg="mod ord">
          <ac:chgData name="S. Derrin Watson" userId="22317f1bb610bcbd" providerId="LiveId" clId="{7A0CDBF5-FC25-425A-9FB3-FF65DD87CB53}" dt="2024-01-10T00:32:39.436" v="63" actId="700"/>
          <ac:spMkLst>
            <pc:docMk/>
            <pc:sldMk cId="3286111005" sldId="2358"/>
            <ac:spMk id="4" creationId="{84741584-61D0-5A1C-DB8B-CA6FC0EF563E}"/>
          </ac:spMkLst>
        </pc:spChg>
      </pc:sldChg>
      <pc:sldChg chg="del">
        <pc:chgData name="S. Derrin Watson" userId="22317f1bb610bcbd" providerId="LiveId" clId="{7A0CDBF5-FC25-425A-9FB3-FF65DD87CB53}" dt="2024-01-09T22:29:57.651" v="50" actId="47"/>
        <pc:sldMkLst>
          <pc:docMk/>
          <pc:sldMk cId="2635489250" sldId="2359"/>
        </pc:sldMkLst>
      </pc:sldChg>
      <pc:sldChg chg="modSp mod modClrScheme chgLayout">
        <pc:chgData name="S. Derrin Watson" userId="22317f1bb610bcbd" providerId="LiveId" clId="{7A0CDBF5-FC25-425A-9FB3-FF65DD87CB53}" dt="2024-01-10T00:32:44.301" v="65" actId="1076"/>
        <pc:sldMkLst>
          <pc:docMk/>
          <pc:sldMk cId="3337061472" sldId="2359"/>
        </pc:sldMkLst>
        <pc:spChg chg="mod ord">
          <ac:chgData name="S. Derrin Watson" userId="22317f1bb610bcbd" providerId="LiveId" clId="{7A0CDBF5-FC25-425A-9FB3-FF65DD87CB53}" dt="2024-01-10T00:32:39.436" v="63" actId="700"/>
          <ac:spMkLst>
            <pc:docMk/>
            <pc:sldMk cId="3337061472" sldId="2359"/>
            <ac:spMk id="2" creationId="{8CBC88BD-994D-D52D-EC64-7F2EBDE1060E}"/>
          </ac:spMkLst>
        </pc:spChg>
        <pc:spChg chg="mod ord">
          <ac:chgData name="S. Derrin Watson" userId="22317f1bb610bcbd" providerId="LiveId" clId="{7A0CDBF5-FC25-425A-9FB3-FF65DD87CB53}" dt="2024-01-10T00:32:39.436" v="63" actId="700"/>
          <ac:spMkLst>
            <pc:docMk/>
            <pc:sldMk cId="3337061472" sldId="2359"/>
            <ac:spMk id="3" creationId="{BE650759-8313-5B27-DD10-472DF30AB89B}"/>
          </ac:spMkLst>
        </pc:spChg>
        <pc:spChg chg="mod ord">
          <ac:chgData name="S. Derrin Watson" userId="22317f1bb610bcbd" providerId="LiveId" clId="{7A0CDBF5-FC25-425A-9FB3-FF65DD87CB53}" dt="2024-01-10T00:32:39.436" v="63" actId="700"/>
          <ac:spMkLst>
            <pc:docMk/>
            <pc:sldMk cId="3337061472" sldId="2359"/>
            <ac:spMk id="4" creationId="{1C8986EC-CE1F-D2F9-ED6E-9C9826953582}"/>
          </ac:spMkLst>
        </pc:spChg>
        <pc:picChg chg="mod">
          <ac:chgData name="S. Derrin Watson" userId="22317f1bb610bcbd" providerId="LiveId" clId="{7A0CDBF5-FC25-425A-9FB3-FF65DD87CB53}" dt="2024-01-10T00:32:44.301" v="65" actId="1076"/>
          <ac:picMkLst>
            <pc:docMk/>
            <pc:sldMk cId="3337061472" sldId="2359"/>
            <ac:picMk id="5" creationId="{63614239-F0C1-AB5E-3250-38CE23B1D480}"/>
          </ac:picMkLst>
        </pc:picChg>
      </pc:sldChg>
      <pc:sldChg chg="modSp mod modClrScheme chgLayout">
        <pc:chgData name="S. Derrin Watson" userId="22317f1bb610bcbd" providerId="LiveId" clId="{7A0CDBF5-FC25-425A-9FB3-FF65DD87CB53}" dt="2024-01-10T00:32:39.436" v="63" actId="700"/>
        <pc:sldMkLst>
          <pc:docMk/>
          <pc:sldMk cId="1468077293" sldId="2360"/>
        </pc:sldMkLst>
        <pc:spChg chg="mod ord">
          <ac:chgData name="S. Derrin Watson" userId="22317f1bb610bcbd" providerId="LiveId" clId="{7A0CDBF5-FC25-425A-9FB3-FF65DD87CB53}" dt="2024-01-10T00:32:39.436" v="63" actId="700"/>
          <ac:spMkLst>
            <pc:docMk/>
            <pc:sldMk cId="1468077293" sldId="2360"/>
            <ac:spMk id="2" creationId="{99548B02-48E1-44DD-7416-9727AE0C7D64}"/>
          </ac:spMkLst>
        </pc:spChg>
        <pc:spChg chg="mod ord">
          <ac:chgData name="S. Derrin Watson" userId="22317f1bb610bcbd" providerId="LiveId" clId="{7A0CDBF5-FC25-425A-9FB3-FF65DD87CB53}" dt="2024-01-10T00:32:39.436" v="63" actId="700"/>
          <ac:spMkLst>
            <pc:docMk/>
            <pc:sldMk cId="1468077293" sldId="2360"/>
            <ac:spMk id="3" creationId="{7B7EDF7F-773E-EF99-2E1F-65DC3F48F44C}"/>
          </ac:spMkLst>
        </pc:spChg>
        <pc:spChg chg="mod ord">
          <ac:chgData name="S. Derrin Watson" userId="22317f1bb610bcbd" providerId="LiveId" clId="{7A0CDBF5-FC25-425A-9FB3-FF65DD87CB53}" dt="2024-01-10T00:32:39.436" v="63" actId="700"/>
          <ac:spMkLst>
            <pc:docMk/>
            <pc:sldMk cId="1468077293" sldId="2360"/>
            <ac:spMk id="4" creationId="{0638F70B-BB2A-3C7E-6A13-5F81D7B8EE3C}"/>
          </ac:spMkLst>
        </pc:spChg>
      </pc:sldChg>
      <pc:sldChg chg="del">
        <pc:chgData name="S. Derrin Watson" userId="22317f1bb610bcbd" providerId="LiveId" clId="{7A0CDBF5-FC25-425A-9FB3-FF65DD87CB53}" dt="2024-01-09T22:29:57.651" v="50" actId="47"/>
        <pc:sldMkLst>
          <pc:docMk/>
          <pc:sldMk cId="4014954209" sldId="2360"/>
        </pc:sldMkLst>
      </pc:sldChg>
      <pc:sldChg chg="modSp mod modClrScheme chgLayout">
        <pc:chgData name="S. Derrin Watson" userId="22317f1bb610bcbd" providerId="LiveId" clId="{7A0CDBF5-FC25-425A-9FB3-FF65DD87CB53}" dt="2024-01-10T00:32:39.436" v="63" actId="700"/>
        <pc:sldMkLst>
          <pc:docMk/>
          <pc:sldMk cId="21699972" sldId="2361"/>
        </pc:sldMkLst>
        <pc:spChg chg="mod ord">
          <ac:chgData name="S. Derrin Watson" userId="22317f1bb610bcbd" providerId="LiveId" clId="{7A0CDBF5-FC25-425A-9FB3-FF65DD87CB53}" dt="2024-01-10T00:32:39.436" v="63" actId="700"/>
          <ac:spMkLst>
            <pc:docMk/>
            <pc:sldMk cId="21699972" sldId="2361"/>
            <ac:spMk id="2" creationId="{92BE03F8-D024-DA85-49A0-F3BC95702BFC}"/>
          </ac:spMkLst>
        </pc:spChg>
        <pc:spChg chg="mod ord">
          <ac:chgData name="S. Derrin Watson" userId="22317f1bb610bcbd" providerId="LiveId" clId="{7A0CDBF5-FC25-425A-9FB3-FF65DD87CB53}" dt="2024-01-10T00:32:39.436" v="63" actId="700"/>
          <ac:spMkLst>
            <pc:docMk/>
            <pc:sldMk cId="21699972" sldId="2361"/>
            <ac:spMk id="3" creationId="{B3B5245A-A1F8-68CA-52DA-3F1D85265F97}"/>
          </ac:spMkLst>
        </pc:spChg>
        <pc:spChg chg="mod ord">
          <ac:chgData name="S. Derrin Watson" userId="22317f1bb610bcbd" providerId="LiveId" clId="{7A0CDBF5-FC25-425A-9FB3-FF65DD87CB53}" dt="2024-01-10T00:32:39.436" v="63" actId="700"/>
          <ac:spMkLst>
            <pc:docMk/>
            <pc:sldMk cId="21699972" sldId="2361"/>
            <ac:spMk id="4" creationId="{DC85D613-D235-3AFD-CDA1-3B86DD372A08}"/>
          </ac:spMkLst>
        </pc:spChg>
      </pc:sldChg>
      <pc:sldChg chg="del">
        <pc:chgData name="S. Derrin Watson" userId="22317f1bb610bcbd" providerId="LiveId" clId="{7A0CDBF5-FC25-425A-9FB3-FF65DD87CB53}" dt="2024-01-09T22:29:57.651" v="50" actId="47"/>
        <pc:sldMkLst>
          <pc:docMk/>
          <pc:sldMk cId="1053541107" sldId="2361"/>
        </pc:sldMkLst>
      </pc:sldChg>
      <pc:sldChg chg="del">
        <pc:chgData name="S. Derrin Watson" userId="22317f1bb610bcbd" providerId="LiveId" clId="{7A0CDBF5-FC25-425A-9FB3-FF65DD87CB53}" dt="2024-01-09T22:29:57.651" v="50" actId="47"/>
        <pc:sldMkLst>
          <pc:docMk/>
          <pc:sldMk cId="854580102" sldId="2362"/>
        </pc:sldMkLst>
      </pc:sldChg>
      <pc:sldChg chg="del">
        <pc:chgData name="S. Derrin Watson" userId="22317f1bb610bcbd" providerId="LiveId" clId="{7A0CDBF5-FC25-425A-9FB3-FF65DD87CB53}" dt="2024-01-09T22:29:57.651" v="50" actId="47"/>
        <pc:sldMkLst>
          <pc:docMk/>
          <pc:sldMk cId="3287363627" sldId="2363"/>
        </pc:sldMkLst>
      </pc:sldChg>
      <pc:sldChg chg="del">
        <pc:chgData name="S. Derrin Watson" userId="22317f1bb610bcbd" providerId="LiveId" clId="{7A0CDBF5-FC25-425A-9FB3-FF65DD87CB53}" dt="2024-01-09T22:29:57.651" v="50" actId="47"/>
        <pc:sldMkLst>
          <pc:docMk/>
          <pc:sldMk cId="3344161774" sldId="2364"/>
        </pc:sldMkLst>
      </pc:sldChg>
      <pc:sldChg chg="del">
        <pc:chgData name="S. Derrin Watson" userId="22317f1bb610bcbd" providerId="LiveId" clId="{7A0CDBF5-FC25-425A-9FB3-FF65DD87CB53}" dt="2024-01-09T22:29:57.651" v="50" actId="47"/>
        <pc:sldMkLst>
          <pc:docMk/>
          <pc:sldMk cId="564639741" sldId="2365"/>
        </pc:sldMkLst>
      </pc:sldChg>
      <pc:sldChg chg="del">
        <pc:chgData name="S. Derrin Watson" userId="22317f1bb610bcbd" providerId="LiveId" clId="{7A0CDBF5-FC25-425A-9FB3-FF65DD87CB53}" dt="2024-01-09T22:29:57.651" v="50" actId="47"/>
        <pc:sldMkLst>
          <pc:docMk/>
          <pc:sldMk cId="2568038717" sldId="2366"/>
        </pc:sldMkLst>
      </pc:sldChg>
      <pc:sldChg chg="del">
        <pc:chgData name="S. Derrin Watson" userId="22317f1bb610bcbd" providerId="LiveId" clId="{7A0CDBF5-FC25-425A-9FB3-FF65DD87CB53}" dt="2024-01-09T22:29:57.651" v="50" actId="47"/>
        <pc:sldMkLst>
          <pc:docMk/>
          <pc:sldMk cId="961484228" sldId="2367"/>
        </pc:sldMkLst>
      </pc:sldChg>
      <pc:sldChg chg="modSp mod modClrScheme chgLayout">
        <pc:chgData name="S. Derrin Watson" userId="22317f1bb610bcbd" providerId="LiveId" clId="{7A0CDBF5-FC25-425A-9FB3-FF65DD87CB53}" dt="2024-01-09T22:17:01" v="17" actId="1076"/>
        <pc:sldMkLst>
          <pc:docMk/>
          <pc:sldMk cId="682646931" sldId="2368"/>
        </pc:sldMkLst>
        <pc:spChg chg="mod ord">
          <ac:chgData name="S. Derrin Watson" userId="22317f1bb610bcbd" providerId="LiveId" clId="{7A0CDBF5-FC25-425A-9FB3-FF65DD87CB53}" dt="2024-01-09T22:16:55.488" v="15" actId="700"/>
          <ac:spMkLst>
            <pc:docMk/>
            <pc:sldMk cId="682646931" sldId="2368"/>
            <ac:spMk id="4" creationId="{D97E3963-2B60-E4F4-BEA8-2A06FED05E2D}"/>
          </ac:spMkLst>
        </pc:spChg>
        <pc:spChg chg="mod ord">
          <ac:chgData name="S. Derrin Watson" userId="22317f1bb610bcbd" providerId="LiveId" clId="{7A0CDBF5-FC25-425A-9FB3-FF65DD87CB53}" dt="2024-01-09T22:16:55.488" v="15" actId="700"/>
          <ac:spMkLst>
            <pc:docMk/>
            <pc:sldMk cId="682646931" sldId="2368"/>
            <ac:spMk id="5" creationId="{9AE19FD0-F360-CEC0-2942-5C469665C4A2}"/>
          </ac:spMkLst>
        </pc:spChg>
        <pc:spChg chg="mod ord">
          <ac:chgData name="S. Derrin Watson" userId="22317f1bb610bcbd" providerId="LiveId" clId="{7A0CDBF5-FC25-425A-9FB3-FF65DD87CB53}" dt="2024-01-09T22:16:55.503" v="16" actId="27636"/>
          <ac:spMkLst>
            <pc:docMk/>
            <pc:sldMk cId="682646931" sldId="2368"/>
            <ac:spMk id="6" creationId="{30EA257B-9012-B780-B213-094BD8EAA31D}"/>
          </ac:spMkLst>
        </pc:spChg>
        <pc:picChg chg="mod">
          <ac:chgData name="S. Derrin Watson" userId="22317f1bb610bcbd" providerId="LiveId" clId="{7A0CDBF5-FC25-425A-9FB3-FF65DD87CB53}" dt="2024-01-09T22:17:01" v="17" actId="1076"/>
          <ac:picMkLst>
            <pc:docMk/>
            <pc:sldMk cId="682646931" sldId="2368"/>
            <ac:picMk id="2" creationId="{A4FB026B-3535-EE99-9E89-2DF056836BCC}"/>
          </ac:picMkLst>
        </pc:picChg>
      </pc:sldChg>
      <pc:sldChg chg="modSp mod">
        <pc:chgData name="S. Derrin Watson" userId="22317f1bb610bcbd" providerId="LiveId" clId="{7A0CDBF5-FC25-425A-9FB3-FF65DD87CB53}" dt="2024-01-09T22:18:00.418" v="35"/>
        <pc:sldMkLst>
          <pc:docMk/>
          <pc:sldMk cId="1918940427" sldId="2369"/>
        </pc:sldMkLst>
        <pc:spChg chg="mod">
          <ac:chgData name="S. Derrin Watson" userId="22317f1bb610bcbd" providerId="LiveId" clId="{7A0CDBF5-FC25-425A-9FB3-FF65DD87CB53}" dt="2024-01-09T22:18:00.418" v="35"/>
          <ac:spMkLst>
            <pc:docMk/>
            <pc:sldMk cId="1918940427" sldId="2369"/>
            <ac:spMk id="3" creationId="{F206B4A2-283A-DF4A-C2C5-25053B47B01D}"/>
          </ac:spMkLst>
        </pc:spChg>
        <pc:spChg chg="mod">
          <ac:chgData name="S. Derrin Watson" userId="22317f1bb610bcbd" providerId="LiveId" clId="{7A0CDBF5-FC25-425A-9FB3-FF65DD87CB53}" dt="2024-01-09T22:17:47.428" v="32" actId="27636"/>
          <ac:spMkLst>
            <pc:docMk/>
            <pc:sldMk cId="1918940427" sldId="2369"/>
            <ac:spMk id="5" creationId="{9567D68E-9468-75C9-8295-AC409FB7510D}"/>
          </ac:spMkLst>
        </pc:spChg>
      </pc:sldChg>
      <pc:sldChg chg="modSp mod modClrScheme chgLayout">
        <pc:chgData name="S. Derrin Watson" userId="22317f1bb610bcbd" providerId="LiveId" clId="{7A0CDBF5-FC25-425A-9FB3-FF65DD87CB53}" dt="2024-01-09T22:27:38.005" v="38" actId="2711"/>
        <pc:sldMkLst>
          <pc:docMk/>
          <pc:sldMk cId="545043329" sldId="2371"/>
        </pc:sldMkLst>
        <pc:spChg chg="mod ord">
          <ac:chgData name="S. Derrin Watson" userId="22317f1bb610bcbd" providerId="LiveId" clId="{7A0CDBF5-FC25-425A-9FB3-FF65DD87CB53}" dt="2024-01-09T22:18:38.811" v="36" actId="700"/>
          <ac:spMkLst>
            <pc:docMk/>
            <pc:sldMk cId="545043329" sldId="2371"/>
            <ac:spMk id="2" creationId="{B9C9E7BF-F1B4-50BD-5CB9-88F449C2E694}"/>
          </ac:spMkLst>
        </pc:spChg>
        <pc:spChg chg="mod ord">
          <ac:chgData name="S. Derrin Watson" userId="22317f1bb610bcbd" providerId="LiveId" clId="{7A0CDBF5-FC25-425A-9FB3-FF65DD87CB53}" dt="2024-01-09T22:18:38.842" v="37" actId="27636"/>
          <ac:spMkLst>
            <pc:docMk/>
            <pc:sldMk cId="545043329" sldId="2371"/>
            <ac:spMk id="3" creationId="{E74790D3-26CD-415B-BBED-D5B9CC7C203A}"/>
          </ac:spMkLst>
        </pc:spChg>
        <pc:spChg chg="mod ord">
          <ac:chgData name="S. Derrin Watson" userId="22317f1bb610bcbd" providerId="LiveId" clId="{7A0CDBF5-FC25-425A-9FB3-FF65DD87CB53}" dt="2024-01-09T22:18:38.811" v="36" actId="700"/>
          <ac:spMkLst>
            <pc:docMk/>
            <pc:sldMk cId="545043329" sldId="2371"/>
            <ac:spMk id="4" creationId="{43C6B575-2BDF-954D-6A29-6C111CA9F787}"/>
          </ac:spMkLst>
        </pc:spChg>
        <pc:spChg chg="mod">
          <ac:chgData name="S. Derrin Watson" userId="22317f1bb610bcbd" providerId="LiveId" clId="{7A0CDBF5-FC25-425A-9FB3-FF65DD87CB53}" dt="2024-01-09T22:27:38.005" v="38" actId="2711"/>
          <ac:spMkLst>
            <pc:docMk/>
            <pc:sldMk cId="545043329" sldId="2371"/>
            <ac:spMk id="5" creationId="{57F5CDE5-B719-772C-8BAE-EC79A314806D}"/>
          </ac:spMkLst>
        </pc:spChg>
      </pc:sldChg>
      <pc:sldChg chg="modSp mod">
        <pc:chgData name="S. Derrin Watson" userId="22317f1bb610bcbd" providerId="LiveId" clId="{7A0CDBF5-FC25-425A-9FB3-FF65DD87CB53}" dt="2024-01-09T22:27:58.261" v="42" actId="14100"/>
        <pc:sldMkLst>
          <pc:docMk/>
          <pc:sldMk cId="3521414397" sldId="2372"/>
        </pc:sldMkLst>
        <pc:spChg chg="mod">
          <ac:chgData name="S. Derrin Watson" userId="22317f1bb610bcbd" providerId="LiveId" clId="{7A0CDBF5-FC25-425A-9FB3-FF65DD87CB53}" dt="2024-01-09T22:27:52.582" v="41" actId="27636"/>
          <ac:spMkLst>
            <pc:docMk/>
            <pc:sldMk cId="3521414397" sldId="2372"/>
            <ac:spMk id="3" creationId="{0979E72A-FBB2-2CEC-E05D-DD34DBBCF819}"/>
          </ac:spMkLst>
        </pc:spChg>
        <pc:spChg chg="mod">
          <ac:chgData name="S. Derrin Watson" userId="22317f1bb610bcbd" providerId="LiveId" clId="{7A0CDBF5-FC25-425A-9FB3-FF65DD87CB53}" dt="2024-01-09T22:27:58.261" v="42" actId="14100"/>
          <ac:spMkLst>
            <pc:docMk/>
            <pc:sldMk cId="3521414397" sldId="2372"/>
            <ac:spMk id="5" creationId="{9C79B5D3-C65F-8592-BE6F-EE71AFB4FAAE}"/>
          </ac:spMkLst>
        </pc:spChg>
      </pc:sldChg>
      <pc:sldChg chg="modSp mod modClrScheme chgLayout">
        <pc:chgData name="S. Derrin Watson" userId="22317f1bb610bcbd" providerId="LiveId" clId="{7A0CDBF5-FC25-425A-9FB3-FF65DD87CB53}" dt="2024-01-09T22:28:15.080" v="44" actId="27636"/>
        <pc:sldMkLst>
          <pc:docMk/>
          <pc:sldMk cId="3145287151" sldId="2373"/>
        </pc:sldMkLst>
        <pc:spChg chg="mod ord">
          <ac:chgData name="S. Derrin Watson" userId="22317f1bb610bcbd" providerId="LiveId" clId="{7A0CDBF5-FC25-425A-9FB3-FF65DD87CB53}" dt="2024-01-09T22:28:15.065" v="43" actId="700"/>
          <ac:spMkLst>
            <pc:docMk/>
            <pc:sldMk cId="3145287151" sldId="2373"/>
            <ac:spMk id="5" creationId="{6CA627D3-F613-32F2-A30E-C64DE86C2C61}"/>
          </ac:spMkLst>
        </pc:spChg>
        <pc:spChg chg="mod ord">
          <ac:chgData name="S. Derrin Watson" userId="22317f1bb610bcbd" providerId="LiveId" clId="{7A0CDBF5-FC25-425A-9FB3-FF65DD87CB53}" dt="2024-01-09T22:28:15.065" v="43" actId="700"/>
          <ac:spMkLst>
            <pc:docMk/>
            <pc:sldMk cId="3145287151" sldId="2373"/>
            <ac:spMk id="6" creationId="{1CD78977-B9E7-95B5-9A83-689CBAE1F4CB}"/>
          </ac:spMkLst>
        </pc:spChg>
        <pc:spChg chg="mod ord">
          <ac:chgData name="S. Derrin Watson" userId="22317f1bb610bcbd" providerId="LiveId" clId="{7A0CDBF5-FC25-425A-9FB3-FF65DD87CB53}" dt="2024-01-09T22:28:15.080" v="44" actId="27636"/>
          <ac:spMkLst>
            <pc:docMk/>
            <pc:sldMk cId="3145287151" sldId="2373"/>
            <ac:spMk id="7" creationId="{3962094D-63DB-62DF-2771-89C37EB4D01E}"/>
          </ac:spMkLst>
        </pc:spChg>
      </pc:sldChg>
      <pc:sldChg chg="modSp mod modClrScheme chgLayout">
        <pc:chgData name="S. Derrin Watson" userId="22317f1bb610bcbd" providerId="LiveId" clId="{7A0CDBF5-FC25-425A-9FB3-FF65DD87CB53}" dt="2024-01-09T22:28:15.112" v="45" actId="27636"/>
        <pc:sldMkLst>
          <pc:docMk/>
          <pc:sldMk cId="3523204621" sldId="2374"/>
        </pc:sldMkLst>
        <pc:spChg chg="mod ord">
          <ac:chgData name="S. Derrin Watson" userId="22317f1bb610bcbd" providerId="LiveId" clId="{7A0CDBF5-FC25-425A-9FB3-FF65DD87CB53}" dt="2024-01-09T22:28:15.065" v="43" actId="700"/>
          <ac:spMkLst>
            <pc:docMk/>
            <pc:sldMk cId="3523204621" sldId="2374"/>
            <ac:spMk id="2" creationId="{740DF33D-DE04-63D3-8BC5-AD10936AD310}"/>
          </ac:spMkLst>
        </pc:spChg>
        <pc:spChg chg="mod ord">
          <ac:chgData name="S. Derrin Watson" userId="22317f1bb610bcbd" providerId="LiveId" clId="{7A0CDBF5-FC25-425A-9FB3-FF65DD87CB53}" dt="2024-01-09T22:28:15.112" v="45" actId="27636"/>
          <ac:spMkLst>
            <pc:docMk/>
            <pc:sldMk cId="3523204621" sldId="2374"/>
            <ac:spMk id="3" creationId="{58938B52-3641-F54A-1A0D-CD2513CB2D52}"/>
          </ac:spMkLst>
        </pc:spChg>
        <pc:spChg chg="mod ord">
          <ac:chgData name="S. Derrin Watson" userId="22317f1bb610bcbd" providerId="LiveId" clId="{7A0CDBF5-FC25-425A-9FB3-FF65DD87CB53}" dt="2024-01-09T22:28:15.065" v="43" actId="700"/>
          <ac:spMkLst>
            <pc:docMk/>
            <pc:sldMk cId="3523204621" sldId="2374"/>
            <ac:spMk id="4" creationId="{957F3BF4-E6C5-8C9A-CAB9-BA6C38495D64}"/>
          </ac:spMkLst>
        </pc:spChg>
      </pc:sldChg>
      <pc:sldChg chg="modSp mod modClrScheme chgLayout">
        <pc:chgData name="S. Derrin Watson" userId="22317f1bb610bcbd" providerId="LiveId" clId="{7A0CDBF5-FC25-425A-9FB3-FF65DD87CB53}" dt="2024-01-09T22:28:15.112" v="46" actId="27636"/>
        <pc:sldMkLst>
          <pc:docMk/>
          <pc:sldMk cId="3906286585" sldId="2375"/>
        </pc:sldMkLst>
        <pc:spChg chg="mod ord">
          <ac:chgData name="S. Derrin Watson" userId="22317f1bb610bcbd" providerId="LiveId" clId="{7A0CDBF5-FC25-425A-9FB3-FF65DD87CB53}" dt="2024-01-09T22:28:15.065" v="43" actId="700"/>
          <ac:spMkLst>
            <pc:docMk/>
            <pc:sldMk cId="3906286585" sldId="2375"/>
            <ac:spMk id="2" creationId="{A8804579-F6B0-836C-5821-E85F847EE756}"/>
          </ac:spMkLst>
        </pc:spChg>
        <pc:spChg chg="mod ord">
          <ac:chgData name="S. Derrin Watson" userId="22317f1bb610bcbd" providerId="LiveId" clId="{7A0CDBF5-FC25-425A-9FB3-FF65DD87CB53}" dt="2024-01-09T22:28:15.112" v="46" actId="27636"/>
          <ac:spMkLst>
            <pc:docMk/>
            <pc:sldMk cId="3906286585" sldId="2375"/>
            <ac:spMk id="3" creationId="{28A688F8-6B5C-BEA0-0476-8F9E825F3BD7}"/>
          </ac:spMkLst>
        </pc:spChg>
        <pc:spChg chg="mod ord">
          <ac:chgData name="S. Derrin Watson" userId="22317f1bb610bcbd" providerId="LiveId" clId="{7A0CDBF5-FC25-425A-9FB3-FF65DD87CB53}" dt="2024-01-09T22:28:15.065" v="43" actId="700"/>
          <ac:spMkLst>
            <pc:docMk/>
            <pc:sldMk cId="3906286585" sldId="2375"/>
            <ac:spMk id="4" creationId="{818EBBA5-7FB7-B042-A044-D5048898BB23}"/>
          </ac:spMkLst>
        </pc:spChg>
      </pc:sldChg>
      <pc:sldChg chg="modSp mod">
        <pc:chgData name="S. Derrin Watson" userId="22317f1bb610bcbd" providerId="LiveId" clId="{7A0CDBF5-FC25-425A-9FB3-FF65DD87CB53}" dt="2024-01-09T22:16:48.018" v="10" actId="27636"/>
        <pc:sldMkLst>
          <pc:docMk/>
          <pc:sldMk cId="336477294" sldId="2376"/>
        </pc:sldMkLst>
        <pc:spChg chg="mod">
          <ac:chgData name="S. Derrin Watson" userId="22317f1bb610bcbd" providerId="LiveId" clId="{7A0CDBF5-FC25-425A-9FB3-FF65DD87CB53}" dt="2024-01-09T22:16:48.018" v="10" actId="27636"/>
          <ac:spMkLst>
            <pc:docMk/>
            <pc:sldMk cId="336477294" sldId="2376"/>
            <ac:spMk id="3" creationId="{EB86AED8-F6A0-2473-CA01-2F155C6B60E4}"/>
          </ac:spMkLst>
        </pc:spChg>
        <pc:spChg chg="mod">
          <ac:chgData name="S. Derrin Watson" userId="22317f1bb610bcbd" providerId="LiveId" clId="{7A0CDBF5-FC25-425A-9FB3-FF65DD87CB53}" dt="2024-01-09T22:16:48.018" v="9" actId="27636"/>
          <ac:spMkLst>
            <pc:docMk/>
            <pc:sldMk cId="336477294" sldId="2376"/>
            <ac:spMk id="4" creationId="{A6A27A35-F6FB-3083-64A0-EE0EE623DB0E}"/>
          </ac:spMkLst>
        </pc:spChg>
      </pc:sldChg>
      <pc:sldChg chg="modSp mod">
        <pc:chgData name="S. Derrin Watson" userId="22317f1bb610bcbd" providerId="LiveId" clId="{7A0CDBF5-FC25-425A-9FB3-FF65DD87CB53}" dt="2024-01-09T22:29:25.676" v="49" actId="27636"/>
        <pc:sldMkLst>
          <pc:docMk/>
          <pc:sldMk cId="2262828795" sldId="2377"/>
        </pc:sldMkLst>
        <pc:spChg chg="mod">
          <ac:chgData name="S. Derrin Watson" userId="22317f1bb610bcbd" providerId="LiveId" clId="{7A0CDBF5-FC25-425A-9FB3-FF65DD87CB53}" dt="2024-01-09T22:29:25.676" v="49" actId="27636"/>
          <ac:spMkLst>
            <pc:docMk/>
            <pc:sldMk cId="2262828795" sldId="2377"/>
            <ac:spMk id="3" creationId="{816964AA-FECA-EEEA-5E8A-BC21D5AD0439}"/>
          </ac:spMkLst>
        </pc:spChg>
        <pc:spChg chg="mod">
          <ac:chgData name="S. Derrin Watson" userId="22317f1bb610bcbd" providerId="LiveId" clId="{7A0CDBF5-FC25-425A-9FB3-FF65DD87CB53}" dt="2024-01-09T22:29:25.661" v="48" actId="27636"/>
          <ac:spMkLst>
            <pc:docMk/>
            <pc:sldMk cId="2262828795" sldId="2377"/>
            <ac:spMk id="4" creationId="{5CA16B6E-B347-957A-1109-1C17BDE64760}"/>
          </ac:spMkLst>
        </pc:spChg>
      </pc:sldChg>
      <pc:sldChg chg="modSp mod">
        <pc:chgData name="S. Derrin Watson" userId="22317f1bb610bcbd" providerId="LiveId" clId="{7A0CDBF5-FC25-425A-9FB3-FF65DD87CB53}" dt="2024-01-09T22:16:48.050" v="14" actId="27636"/>
        <pc:sldMkLst>
          <pc:docMk/>
          <pc:sldMk cId="203141205" sldId="2378"/>
        </pc:sldMkLst>
        <pc:spChg chg="mod">
          <ac:chgData name="S. Derrin Watson" userId="22317f1bb610bcbd" providerId="LiveId" clId="{7A0CDBF5-FC25-425A-9FB3-FF65DD87CB53}" dt="2024-01-09T22:16:48.050" v="14" actId="27636"/>
          <ac:spMkLst>
            <pc:docMk/>
            <pc:sldMk cId="203141205" sldId="2378"/>
            <ac:spMk id="3" creationId="{5B0B8F20-892C-FA50-F492-6D89A58400EF}"/>
          </ac:spMkLst>
        </pc:spChg>
        <pc:spChg chg="mod">
          <ac:chgData name="S. Derrin Watson" userId="22317f1bb610bcbd" providerId="LiveId" clId="{7A0CDBF5-FC25-425A-9FB3-FF65DD87CB53}" dt="2024-01-09T22:16:48.034" v="13" actId="27636"/>
          <ac:spMkLst>
            <pc:docMk/>
            <pc:sldMk cId="203141205" sldId="2378"/>
            <ac:spMk id="4" creationId="{5CF2BF29-376D-788D-D53A-8183EAA387D1}"/>
          </ac:spMkLst>
        </pc:spChg>
      </pc:sldChg>
    </pc:docChg>
  </pc:docChgLst>
  <pc:docChgLst>
    <pc:chgData name="S. Derrin Watson" userId="22317f1bb610bcbd" providerId="LiveId" clId="{FFB84D75-D06A-4DB2-924F-2B07764640E6}"/>
    <pc:docChg chg="modSld">
      <pc:chgData name="S. Derrin Watson" userId="22317f1bb610bcbd" providerId="LiveId" clId="{FFB84D75-D06A-4DB2-924F-2B07764640E6}" dt="2024-01-26T22:06:14.136" v="90" actId="5793"/>
      <pc:docMkLst>
        <pc:docMk/>
      </pc:docMkLst>
      <pc:sldChg chg="modSp mod">
        <pc:chgData name="S. Derrin Watson" userId="22317f1bb610bcbd" providerId="LiveId" clId="{FFB84D75-D06A-4DB2-924F-2B07764640E6}" dt="2024-01-26T22:06:14.136" v="90" actId="5793"/>
        <pc:sldMkLst>
          <pc:docMk/>
          <pc:sldMk cId="1918940427" sldId="2369"/>
        </pc:sldMkLst>
        <pc:spChg chg="mod">
          <ac:chgData name="S. Derrin Watson" userId="22317f1bb610bcbd" providerId="LiveId" clId="{FFB84D75-D06A-4DB2-924F-2B07764640E6}" dt="2024-01-26T22:06:14.136" v="90" actId="5793"/>
          <ac:spMkLst>
            <pc:docMk/>
            <pc:sldMk cId="1918940427" sldId="2369"/>
            <ac:spMk id="3" creationId="{F206B4A2-283A-DF4A-C2C5-25053B47B01D}"/>
          </ac:spMkLst>
        </pc:spChg>
      </pc:sldChg>
      <pc:sldChg chg="modSp mod">
        <pc:chgData name="S. Derrin Watson" userId="22317f1bb610bcbd" providerId="LiveId" clId="{FFB84D75-D06A-4DB2-924F-2B07764640E6}" dt="2024-01-26T22:04:49.213" v="88" actId="20577"/>
        <pc:sldMkLst>
          <pc:docMk/>
          <pc:sldMk cId="3523204621" sldId="2374"/>
        </pc:sldMkLst>
        <pc:spChg chg="mod">
          <ac:chgData name="S. Derrin Watson" userId="22317f1bb610bcbd" providerId="LiveId" clId="{FFB84D75-D06A-4DB2-924F-2B07764640E6}" dt="2024-01-26T22:04:49.213" v="88" actId="20577"/>
          <ac:spMkLst>
            <pc:docMk/>
            <pc:sldMk cId="3523204621" sldId="2374"/>
            <ac:spMk id="3" creationId="{58938B52-3641-F54A-1A0D-CD2513CB2D52}"/>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D8A0FC8-8DF3-4567-B20C-3A169306A599}" type="datetimeFigureOut">
              <a:rPr lang="en-US" smtClean="0"/>
              <a:t>1/26/2024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15CAB51-4D49-4FE2-8FF3-EDE57F0F7DEF}" type="slidenum">
              <a:rPr lang="en-US" smtClean="0"/>
              <a:t>‹#›</a:t>
            </a:fld>
            <a:endParaRPr lang="en-US"/>
          </a:p>
        </p:txBody>
      </p:sp>
    </p:spTree>
    <p:extLst>
      <p:ext uri="{BB962C8B-B14F-4D97-AF65-F5344CB8AC3E}">
        <p14:creationId xmlns:p14="http://schemas.microsoft.com/office/powerpoint/2010/main" val="30981824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9532808"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rgbClr val="00206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dirty="0"/>
          </a:p>
        </p:txBody>
      </p:sp>
    </p:spTree>
    <p:extLst>
      <p:ext uri="{BB962C8B-B14F-4D97-AF65-F5344CB8AC3E}">
        <p14:creationId xmlns:p14="http://schemas.microsoft.com/office/powerpoint/2010/main" val="1034438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a:xfrm>
            <a:off x="9904412" y="6172200"/>
            <a:ext cx="1600200" cy="365125"/>
          </a:xfrm>
          <a:prstGeom prst="rect">
            <a:avLst/>
          </a:prstGeom>
        </p:spPr>
        <p:txBody>
          <a:bodyPr/>
          <a:lstStyle/>
          <a:p>
            <a:fld id="{C764DE79-268F-4C1A-8933-263129D2AF90}" type="datetimeFigureOut">
              <a:rPr lang="en-US" smtClean="0"/>
              <a:t>1/26/2024</a:t>
            </a:fld>
            <a:endParaRPr lang="en-US" dirty="0"/>
          </a:p>
        </p:txBody>
      </p:sp>
      <p:sp>
        <p:nvSpPr>
          <p:cNvPr id="4" name="Footer Placeholder 3"/>
          <p:cNvSpPr>
            <a:spLocks noGrp="1"/>
          </p:cNvSpPr>
          <p:nvPr>
            <p:ph type="ftr" sz="quarter" idx="11"/>
          </p:nvPr>
        </p:nvSpPr>
        <p:spPr>
          <a:xfrm>
            <a:off x="684212" y="6172200"/>
            <a:ext cx="7543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10363200" y="5578475"/>
            <a:ext cx="1142245" cy="669925"/>
          </a:xfrm>
          <a:prstGeom prst="rect">
            <a:avLst/>
          </a:prstGeom>
        </p:spPr>
        <p:txBody>
          <a:bodyPr/>
          <a:lstStyle/>
          <a:p>
            <a:fld id="{2AB873F8-A72B-4CFA-931E-12240147BF47}" type="slidenum">
              <a:rPr lang="en-US" smtClean="0"/>
              <a:t>‹#›</a:t>
            </a:fld>
            <a:endParaRPr lang="en-US"/>
          </a:p>
        </p:txBody>
      </p:sp>
    </p:spTree>
    <p:extLst>
      <p:ext uri="{BB962C8B-B14F-4D97-AF65-F5344CB8AC3E}">
        <p14:creationId xmlns:p14="http://schemas.microsoft.com/office/powerpoint/2010/main" val="21134376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C764DE79-268F-4C1A-8933-263129D2AF90}" type="datetimeFigureOut">
              <a:rPr lang="en-US" smtClean="0"/>
              <a:t>1/26/2024</a:t>
            </a:fld>
            <a:endParaRPr lang="en-US" dirty="0"/>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2AB873F8-A72B-4CFA-931E-12240147BF47}" type="slidenum">
              <a:rPr lang="en-US" smtClean="0"/>
              <a:t>‹#›</a:t>
            </a:fld>
            <a:endParaRPr lang="en-US"/>
          </a:p>
        </p:txBody>
      </p:sp>
    </p:spTree>
    <p:extLst>
      <p:ext uri="{BB962C8B-B14F-4D97-AF65-F5344CB8AC3E}">
        <p14:creationId xmlns:p14="http://schemas.microsoft.com/office/powerpoint/2010/main" val="33785803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C764DE79-268F-4C1A-8933-263129D2AF90}" type="datetimeFigureOut">
              <a:rPr lang="en-US" smtClean="0"/>
              <a:t>1/26/2024</a:t>
            </a:fld>
            <a:endParaRPr lang="en-US" dirty="0"/>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2AB873F8-A72B-4CFA-931E-12240147BF47}" type="slidenum">
              <a:rPr lang="en-US" smtClean="0"/>
              <a:t>‹#›</a:t>
            </a:fld>
            <a:endParaRPr 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5355880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C764DE79-268F-4C1A-8933-263129D2AF90}" type="datetimeFigureOut">
              <a:rPr lang="en-US" smtClean="0"/>
              <a:t>1/26/2024</a:t>
            </a:fld>
            <a:endParaRPr lang="en-US" dirty="0"/>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2AB873F8-A72B-4CFA-931E-12240147BF47}" type="slidenum">
              <a:rPr lang="en-US" smtClean="0"/>
              <a:t>‹#›</a:t>
            </a:fld>
            <a:endParaRPr lang="en-US"/>
          </a:p>
        </p:txBody>
      </p:sp>
    </p:spTree>
    <p:extLst>
      <p:ext uri="{BB962C8B-B14F-4D97-AF65-F5344CB8AC3E}">
        <p14:creationId xmlns:p14="http://schemas.microsoft.com/office/powerpoint/2010/main" val="17011939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C764DE79-268F-4C1A-8933-263129D2AF90}" type="datetimeFigureOut">
              <a:rPr lang="en-US" smtClean="0"/>
              <a:t>1/26/2024</a:t>
            </a:fld>
            <a:endParaRPr lang="en-US" dirty="0"/>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2AB873F8-A72B-4CFA-931E-12240147BF47}" type="slidenum">
              <a:rPr lang="en-US" smtClean="0"/>
              <a:t>‹#›</a:t>
            </a:fld>
            <a:endParaRPr 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9555327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C764DE79-268F-4C1A-8933-263129D2AF90}" type="datetimeFigureOut">
              <a:rPr lang="en-US" smtClean="0"/>
              <a:t>1/26/2024</a:t>
            </a:fld>
            <a:endParaRPr lang="en-US" dirty="0"/>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2AB873F8-A72B-4CFA-931E-12240147BF47}" type="slidenum">
              <a:rPr lang="en-US" smtClean="0"/>
              <a:t>‹#›</a:t>
            </a:fld>
            <a:endParaRPr lang="en-US"/>
          </a:p>
        </p:txBody>
      </p:sp>
    </p:spTree>
    <p:extLst>
      <p:ext uri="{BB962C8B-B14F-4D97-AF65-F5344CB8AC3E}">
        <p14:creationId xmlns:p14="http://schemas.microsoft.com/office/powerpoint/2010/main" val="6914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0A1A767C-CDD9-4DBA-89A5-58931FD6FD1D}" type="datetimeFigureOut">
              <a:rPr lang="en-US" smtClean="0"/>
              <a:t>1/26/2024</a:t>
            </a:fld>
            <a:endParaRPr lang="en-US"/>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2AB873F8-A72B-4CFA-931E-12240147BF47}" type="slidenum">
              <a:rPr lang="en-US" smtClean="0"/>
              <a:t>‹#›</a:t>
            </a:fld>
            <a:endParaRPr lang="en-US"/>
          </a:p>
        </p:txBody>
      </p:sp>
    </p:spTree>
    <p:extLst>
      <p:ext uri="{BB962C8B-B14F-4D97-AF65-F5344CB8AC3E}">
        <p14:creationId xmlns:p14="http://schemas.microsoft.com/office/powerpoint/2010/main" val="35947454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904412" y="6172200"/>
            <a:ext cx="1600200" cy="365125"/>
          </a:xfrm>
          <a:prstGeom prst="rect">
            <a:avLst/>
          </a:prstGeom>
        </p:spPr>
        <p:txBody>
          <a:bodyPr/>
          <a:lstStyle/>
          <a:p>
            <a:fld id="{0A1A767C-CDD9-4DBA-89A5-58931FD6FD1D}" type="datetimeFigureOut">
              <a:rPr lang="en-US" smtClean="0"/>
              <a:t>1/26/2024</a:t>
            </a:fld>
            <a:endParaRPr lang="en-US"/>
          </a:p>
        </p:txBody>
      </p:sp>
      <p:sp>
        <p:nvSpPr>
          <p:cNvPr id="5" name="Footer Placeholder 4"/>
          <p:cNvSpPr>
            <a:spLocks noGrp="1"/>
          </p:cNvSpPr>
          <p:nvPr>
            <p:ph type="ftr" sz="quarter" idx="11"/>
          </p:nvPr>
        </p:nvSpPr>
        <p:spPr>
          <a:xfrm>
            <a:off x="684212" y="6172200"/>
            <a:ext cx="7543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2AB873F8-A72B-4CFA-931E-12240147BF47}" type="slidenum">
              <a:rPr lang="en-US" smtClean="0"/>
              <a:t>‹#›</a:t>
            </a:fld>
            <a:endParaRPr lang="en-US"/>
          </a:p>
        </p:txBody>
      </p:sp>
    </p:spTree>
    <p:extLst>
      <p:ext uri="{BB962C8B-B14F-4D97-AF65-F5344CB8AC3E}">
        <p14:creationId xmlns:p14="http://schemas.microsoft.com/office/powerpoint/2010/main" val="14428132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3838833"/>
            <a:ext cx="5486400" cy="23827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3838833"/>
            <a:ext cx="5486400" cy="23827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684212" y="6172200"/>
            <a:ext cx="7543800" cy="365125"/>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10363200" y="5578475"/>
            <a:ext cx="1142245" cy="669925"/>
          </a:xfrm>
          <a:prstGeom prst="rect">
            <a:avLst/>
          </a:prstGeom>
        </p:spPr>
        <p:txBody>
          <a:bodyPr/>
          <a:lstStyle>
            <a:lvl1pPr>
              <a:defRPr/>
            </a:lvl1pPr>
          </a:lstStyle>
          <a:p>
            <a:fld id="{2AB873F8-A72B-4CFA-931E-12240147BF47}" type="slidenum">
              <a:rPr lang="en-US" smtClean="0"/>
              <a:t>‹#›</a:t>
            </a:fld>
            <a:endParaRPr lang="en-US"/>
          </a:p>
        </p:txBody>
      </p:sp>
      <p:sp>
        <p:nvSpPr>
          <p:cNvPr id="8" name="Content Placeholder 2"/>
          <p:cNvSpPr>
            <a:spLocks noGrp="1"/>
          </p:cNvSpPr>
          <p:nvPr>
            <p:ph sz="half" idx="13"/>
          </p:nvPr>
        </p:nvSpPr>
        <p:spPr>
          <a:xfrm>
            <a:off x="546440" y="1594019"/>
            <a:ext cx="11137560" cy="21418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70843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3838833"/>
            <a:ext cx="11176000" cy="238279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a:xfrm>
            <a:off x="684212" y="6172200"/>
            <a:ext cx="7543800" cy="365125"/>
          </a:xfrm>
          <a:prstGeom prst="rect">
            <a:avLst/>
          </a:prstGeom>
        </p:spPr>
        <p:txBody>
          <a:bodyPr/>
          <a:lstStyle>
            <a:lvl1pPr>
              <a:defRPr/>
            </a:lvl1pPr>
          </a:lstStyle>
          <a:p>
            <a:endParaRPr lang="en-US"/>
          </a:p>
        </p:txBody>
      </p:sp>
      <p:sp>
        <p:nvSpPr>
          <p:cNvPr id="7" name="Slide Number Placeholder 6"/>
          <p:cNvSpPr>
            <a:spLocks noGrp="1"/>
          </p:cNvSpPr>
          <p:nvPr>
            <p:ph type="sldNum" sz="quarter" idx="12"/>
          </p:nvPr>
        </p:nvSpPr>
        <p:spPr>
          <a:xfrm>
            <a:off x="10363200" y="5578475"/>
            <a:ext cx="1142245" cy="669925"/>
          </a:xfrm>
          <a:prstGeom prst="rect">
            <a:avLst/>
          </a:prstGeom>
        </p:spPr>
        <p:txBody>
          <a:bodyPr/>
          <a:lstStyle>
            <a:lvl1pPr>
              <a:defRPr/>
            </a:lvl1pPr>
          </a:lstStyle>
          <a:p>
            <a:fld id="{2AB873F8-A72B-4CFA-931E-12240147BF47}" type="slidenum">
              <a:rPr lang="en-US" smtClean="0"/>
              <a:t>‹#›</a:t>
            </a:fld>
            <a:endParaRPr lang="en-US"/>
          </a:p>
        </p:txBody>
      </p:sp>
      <p:sp>
        <p:nvSpPr>
          <p:cNvPr id="8" name="Content Placeholder 2"/>
          <p:cNvSpPr>
            <a:spLocks noGrp="1"/>
          </p:cNvSpPr>
          <p:nvPr>
            <p:ph sz="half" idx="13"/>
          </p:nvPr>
        </p:nvSpPr>
        <p:spPr>
          <a:xfrm>
            <a:off x="546440" y="1594019"/>
            <a:ext cx="11137560" cy="21418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421397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72995" y="13100"/>
            <a:ext cx="10641185" cy="1232922"/>
          </a:xfrm>
        </p:spPr>
        <p:txBody>
          <a:bodyPr/>
          <a:lstStyle>
            <a:lvl1pPr>
              <a:defRPr>
                <a:solidFill>
                  <a:srgbClr val="1108C8"/>
                </a:solidFill>
              </a:defRPr>
            </a:lvl1pPr>
          </a:lstStyle>
          <a:p>
            <a:r>
              <a:rPr lang="en-US" dirty="0"/>
              <a:t>Click to edit Master title style</a:t>
            </a:r>
          </a:p>
        </p:txBody>
      </p:sp>
      <p:sp>
        <p:nvSpPr>
          <p:cNvPr id="7" name="Title 1">
            <a:extLst>
              <a:ext uri="{FF2B5EF4-FFF2-40B4-BE49-F238E27FC236}">
                <a16:creationId xmlns:a16="http://schemas.microsoft.com/office/drawing/2014/main" id="{E0553049-2E02-48FD-B81F-DCF6C4B9E4F4}"/>
              </a:ext>
            </a:extLst>
          </p:cNvPr>
          <p:cNvSpPr txBox="1">
            <a:spLocks/>
          </p:cNvSpPr>
          <p:nvPr userDrawn="1"/>
        </p:nvSpPr>
        <p:spPr>
          <a:xfrm>
            <a:off x="172995" y="-1921704"/>
            <a:ext cx="11598875" cy="1232922"/>
          </a:xfrm>
          <a:prstGeom prst="rect">
            <a:avLst/>
          </a:prstGeom>
          <a:effectLst/>
        </p:spPr>
        <p:txBody>
          <a:bodyPr vert="horz" lIns="91440" tIns="45720" rIns="91440" bIns="45720" rtlCol="0" anchor="ctr">
            <a:normAutofit/>
          </a:bodyPr>
          <a:lstStyle>
            <a:lvl1pPr algn="l" defTabSz="457200" rtl="0" eaLnBrk="1" latinLnBrk="0" hangingPunct="1">
              <a:spcBef>
                <a:spcPct val="0"/>
              </a:spcBef>
              <a:buNone/>
              <a:defRPr sz="3600" kern="1200" cap="none" baseline="0">
                <a:ln w="3175" cmpd="sng">
                  <a:noFill/>
                </a:ln>
                <a:solidFill>
                  <a:schemeClr val="bg1"/>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a:solidFill>
                  <a:schemeClr val="tx1"/>
                </a:solidFill>
              </a:rPr>
              <a:t>Click to edit Master title style</a:t>
            </a:r>
            <a:endParaRPr lang="en-US" dirty="0">
              <a:solidFill>
                <a:schemeClr val="tx1"/>
              </a:solidFill>
            </a:endParaRPr>
          </a:p>
        </p:txBody>
      </p:sp>
      <p:sp>
        <p:nvSpPr>
          <p:cNvPr id="8" name="Content Placeholder 2">
            <a:extLst>
              <a:ext uri="{FF2B5EF4-FFF2-40B4-BE49-F238E27FC236}">
                <a16:creationId xmlns:a16="http://schemas.microsoft.com/office/drawing/2014/main" id="{2F9142D3-EC04-4B0D-8602-FD9037C33316}"/>
              </a:ext>
            </a:extLst>
          </p:cNvPr>
          <p:cNvSpPr>
            <a:spLocks noGrp="1"/>
          </p:cNvSpPr>
          <p:nvPr>
            <p:ph idx="10"/>
          </p:nvPr>
        </p:nvSpPr>
        <p:spPr>
          <a:xfrm>
            <a:off x="172995" y="1345721"/>
            <a:ext cx="11771870" cy="5425776"/>
          </a:xfrm>
        </p:spPr>
        <p:txBody>
          <a:bodyPr anchor="t"/>
          <a:lstStyle>
            <a:lvl1pPr>
              <a:defRPr>
                <a:solidFill>
                  <a:schemeClr val="tx1"/>
                </a:solidFill>
              </a:defRPr>
            </a:lvl1pPr>
            <a:lvl2pPr>
              <a:defRPr>
                <a:solidFill>
                  <a:srgbClr val="1108C8"/>
                </a:solidFill>
              </a:defRPr>
            </a:lvl2pPr>
            <a:lvl3pPr>
              <a:defRPr>
                <a:solidFill>
                  <a:schemeClr val="tx1"/>
                </a:solidFill>
              </a:defRPr>
            </a:lvl3pPr>
            <a:lvl4pPr>
              <a:defRPr>
                <a:solidFill>
                  <a:srgbClr val="1108C8"/>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55680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userDrawn="1">
  <p:cSld name="3_Title slide green">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 name="Title 10"/>
          <p:cNvSpPr>
            <a:spLocks noGrp="1"/>
          </p:cNvSpPr>
          <p:nvPr>
            <p:ph type="title" hasCustomPrompt="1"/>
          </p:nvPr>
        </p:nvSpPr>
        <p:spPr>
          <a:xfrm>
            <a:off x="510117" y="1337150"/>
            <a:ext cx="8016000" cy="3369607"/>
          </a:xfrm>
        </p:spPr>
        <p:txBody>
          <a:bodyPr anchor="b" anchorCtr="0">
            <a:noAutofit/>
          </a:bodyPr>
          <a:lstStyle>
            <a:lvl1pPr marL="0" algn="l" defTabSz="609585" rtl="0" eaLnBrk="1" latinLnBrk="0" hangingPunct="1">
              <a:lnSpc>
                <a:spcPct val="81000"/>
              </a:lnSpc>
              <a:spcBef>
                <a:spcPct val="0"/>
              </a:spcBef>
              <a:buNone/>
              <a:defRPr lang="en-US" sz="7333" b="1" i="0" kern="1200" cap="all" baseline="0" dirty="0">
                <a:solidFill>
                  <a:schemeClr val="bg1"/>
                </a:solidFill>
                <a:latin typeface="Arial Black" panose="020B0604020202020204" pitchFamily="34" charset="0"/>
                <a:ea typeface="+mj-ea"/>
                <a:cs typeface="Arial Black" panose="020B0604020202020204" pitchFamily="34" charset="0"/>
              </a:defRPr>
            </a:lvl1pPr>
          </a:lstStyle>
          <a:p>
            <a:r>
              <a:rPr lang="en-US" dirty="0"/>
              <a:t>Click to </a:t>
            </a:r>
            <a:br>
              <a:rPr lang="en-US" dirty="0"/>
            </a:br>
            <a:r>
              <a:rPr lang="en-US" dirty="0"/>
              <a:t>edit Master title style</a:t>
            </a:r>
          </a:p>
        </p:txBody>
      </p:sp>
      <p:sp>
        <p:nvSpPr>
          <p:cNvPr id="20" name="Text Placeholder 19"/>
          <p:cNvSpPr>
            <a:spLocks noGrp="1"/>
          </p:cNvSpPr>
          <p:nvPr>
            <p:ph type="body" sz="quarter" idx="13" hasCustomPrompt="1"/>
          </p:nvPr>
        </p:nvSpPr>
        <p:spPr>
          <a:xfrm>
            <a:off x="510117" y="5202077"/>
            <a:ext cx="8016000" cy="959811"/>
          </a:xfrm>
        </p:spPr>
        <p:txBody>
          <a:bodyPr>
            <a:normAutofit/>
          </a:bodyPr>
          <a:lstStyle>
            <a:lvl1pPr marL="0" marR="0" indent="0" algn="l" defTabSz="1219170" rtl="0" eaLnBrk="1" fontAlgn="auto" latinLnBrk="0" hangingPunct="1">
              <a:lnSpc>
                <a:spcPct val="100000"/>
              </a:lnSpc>
              <a:spcBef>
                <a:spcPts val="1600"/>
              </a:spcBef>
              <a:spcAft>
                <a:spcPts val="0"/>
              </a:spcAft>
              <a:buClrTx/>
              <a:buSzTx/>
              <a:buFont typeface="Calibri" panose="020F0502020204030204" pitchFamily="34" charset="0"/>
              <a:buNone/>
              <a:tabLst/>
              <a:defRPr lang="fi-FI" sz="2133" b="0" kern="1200" dirty="0">
                <a:solidFill>
                  <a:schemeClr val="bg1"/>
                </a:solidFill>
                <a:latin typeface="+mn-lt"/>
                <a:ea typeface="+mn-ea"/>
                <a:cs typeface="+mn-cs"/>
              </a:defRPr>
            </a:lvl1pPr>
            <a:lvl2pPr>
              <a:defRPr>
                <a:solidFill>
                  <a:srgbClr val="004F71"/>
                </a:solidFill>
              </a:defRPr>
            </a:lvl2pPr>
            <a:lvl3pPr>
              <a:defRPr>
                <a:solidFill>
                  <a:srgbClr val="004F71"/>
                </a:solidFill>
              </a:defRPr>
            </a:lvl3pPr>
            <a:lvl4pPr>
              <a:defRPr>
                <a:solidFill>
                  <a:srgbClr val="004F71"/>
                </a:solidFill>
              </a:defRPr>
            </a:lvl4pPr>
            <a:lvl5pPr>
              <a:defRPr>
                <a:solidFill>
                  <a:srgbClr val="004F71"/>
                </a:solidFill>
              </a:defRPr>
            </a:lvl5pPr>
          </a:lstStyle>
          <a:p>
            <a:pPr lvl="0"/>
            <a:r>
              <a:rPr lang="en-US" dirty="0"/>
              <a:t>Click to add Date and Presenter</a:t>
            </a:r>
          </a:p>
        </p:txBody>
      </p:sp>
      <p:cxnSp>
        <p:nvCxnSpPr>
          <p:cNvPr id="9" name="Straight Connector 8">
            <a:extLst>
              <a:ext uri="{FF2B5EF4-FFF2-40B4-BE49-F238E27FC236}">
                <a16:creationId xmlns:a16="http://schemas.microsoft.com/office/drawing/2014/main" id="{64D25AB9-8020-4C3E-83A3-21C1C12A3332}"/>
              </a:ext>
            </a:extLst>
          </p:cNvPr>
          <p:cNvCxnSpPr>
            <a:cxnSpLocks/>
          </p:cNvCxnSpPr>
          <p:nvPr userDrawn="1"/>
        </p:nvCxnSpPr>
        <p:spPr>
          <a:xfrm>
            <a:off x="510118" y="4939333"/>
            <a:ext cx="1018721" cy="0"/>
          </a:xfrm>
          <a:prstGeom prst="line">
            <a:avLst/>
          </a:prstGeom>
          <a:ln w="25400" cmpd="sng">
            <a:solidFill>
              <a:srgbClr val="41D53C"/>
            </a:solidFill>
          </a:ln>
          <a:effectLst/>
        </p:spPr>
        <p:style>
          <a:lnRef idx="2">
            <a:schemeClr val="accent1"/>
          </a:lnRef>
          <a:fillRef idx="0">
            <a:schemeClr val="accent1"/>
          </a:fillRef>
          <a:effectRef idx="1">
            <a:schemeClr val="accent1"/>
          </a:effectRef>
          <a:fontRef idx="minor">
            <a:schemeClr val="tx1"/>
          </a:fontRef>
        </p:style>
      </p:cxnSp>
      <p:pic>
        <p:nvPicPr>
          <p:cNvPr id="13" name="Picture 12">
            <a:extLst>
              <a:ext uri="{FF2B5EF4-FFF2-40B4-BE49-F238E27FC236}">
                <a16:creationId xmlns:a16="http://schemas.microsoft.com/office/drawing/2014/main" id="{D15EA37A-A1F0-409C-B851-F3DCE2A60999}"/>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432411" y="388689"/>
            <a:ext cx="1383405" cy="614847"/>
          </a:xfrm>
          <a:prstGeom prst="rect">
            <a:avLst/>
          </a:prstGeom>
        </p:spPr>
      </p:pic>
    </p:spTree>
    <p:extLst>
      <p:ext uri="{BB962C8B-B14F-4D97-AF65-F5344CB8AC3E}">
        <p14:creationId xmlns:p14="http://schemas.microsoft.com/office/powerpoint/2010/main" val="10020897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Two Lists With Heading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49817" y="1447800"/>
            <a:ext cx="5496000" cy="47802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340400" y="1447800"/>
            <a:ext cx="5496000" cy="4780200"/>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12"/>
          <p:cNvSpPr>
            <a:spLocks noGrp="1"/>
          </p:cNvSpPr>
          <p:nvPr>
            <p:ph type="sldNum" sz="quarter" idx="10"/>
          </p:nvPr>
        </p:nvSpPr>
        <p:spPr/>
        <p:txBody>
          <a:bodyPr/>
          <a:lstStyle>
            <a:lvl1pPr>
              <a:defRPr/>
            </a:lvl1pPr>
          </a:lstStyle>
          <a:p>
            <a:pPr>
              <a:defRPr/>
            </a:pPr>
            <a:fld id="{C339732A-070A-42D1-AF19-83C89F986144}" type="slidenum">
              <a:rPr lang="en-US"/>
              <a:pPr>
                <a:defRPr/>
              </a:pPr>
              <a:t>‹#›</a:t>
            </a:fld>
            <a:endParaRPr lang="en-US"/>
          </a:p>
        </p:txBody>
      </p:sp>
      <p:sp>
        <p:nvSpPr>
          <p:cNvPr id="8" name="Content Placeholder 2"/>
          <p:cNvSpPr>
            <a:spLocks noGrp="1"/>
          </p:cNvSpPr>
          <p:nvPr>
            <p:ph sz="half" idx="11"/>
          </p:nvPr>
        </p:nvSpPr>
        <p:spPr>
          <a:xfrm>
            <a:off x="646176" y="934800"/>
            <a:ext cx="5496000" cy="436800"/>
          </a:xfrm>
        </p:spPr>
        <p:txBody>
          <a:bodyPr anchor="ctr"/>
          <a:lstStyle>
            <a:lvl1pPr marL="0" indent="0" algn="ctr">
              <a:buFontTx/>
              <a:buNone/>
              <a:defRPr sz="2000" b="1"/>
            </a:lvl1pPr>
            <a:lvl2pPr marL="360363" indent="0" algn="ctr">
              <a:buFontTx/>
              <a:buNone/>
              <a:defRPr sz="2000" b="1"/>
            </a:lvl2pPr>
            <a:lvl3pPr marL="720725" indent="0" algn="ctr">
              <a:buFontTx/>
              <a:buNone/>
              <a:defRPr sz="2000" b="1"/>
            </a:lvl3pPr>
            <a:lvl4pPr marL="1081088" indent="0" algn="ctr">
              <a:buFontTx/>
              <a:buNone/>
              <a:defRPr sz="2000" b="1"/>
            </a:lvl4pPr>
            <a:lvl5pPr marL="1439863" indent="0" algn="ctr">
              <a:buFontTx/>
              <a:buNone/>
              <a:defRPr sz="2000" b="1"/>
            </a:lvl5pPr>
            <a:lvl6pPr>
              <a:defRPr sz="1800"/>
            </a:lvl6pPr>
            <a:lvl7pPr>
              <a:defRPr sz="1800"/>
            </a:lvl7pPr>
            <a:lvl8pPr>
              <a:defRPr sz="1800"/>
            </a:lvl8pPr>
            <a:lvl9pPr>
              <a:defRPr sz="1800"/>
            </a:lvl9pPr>
          </a:lstStyle>
          <a:p>
            <a:pPr lvl="0"/>
            <a:r>
              <a:rPr lang="en-US" dirty="0"/>
              <a:t>Click to edit Master text styles</a:t>
            </a:r>
          </a:p>
        </p:txBody>
      </p:sp>
      <p:sp>
        <p:nvSpPr>
          <p:cNvPr id="9" name="Content Placeholder 2"/>
          <p:cNvSpPr>
            <a:spLocks noGrp="1"/>
          </p:cNvSpPr>
          <p:nvPr>
            <p:ph sz="half" idx="12"/>
          </p:nvPr>
        </p:nvSpPr>
        <p:spPr>
          <a:xfrm>
            <a:off x="6339840" y="914400"/>
            <a:ext cx="5496000" cy="436800"/>
          </a:xfrm>
        </p:spPr>
        <p:txBody>
          <a:bodyPr anchor="ctr"/>
          <a:lstStyle>
            <a:lvl1pPr marL="0" indent="0" algn="ctr">
              <a:buFontTx/>
              <a:buNone/>
              <a:defRPr sz="2000" b="1"/>
            </a:lvl1pPr>
            <a:lvl2pPr marL="360363" indent="0" algn="ctr">
              <a:buFontTx/>
              <a:buNone/>
              <a:defRPr sz="2000" b="1"/>
            </a:lvl2pPr>
            <a:lvl3pPr marL="720725" indent="0" algn="ctr">
              <a:buFontTx/>
              <a:buNone/>
              <a:defRPr sz="2000" b="1"/>
            </a:lvl3pPr>
            <a:lvl4pPr marL="1081088" indent="0" algn="ctr">
              <a:buFontTx/>
              <a:buNone/>
              <a:defRPr sz="2000" b="1"/>
            </a:lvl4pPr>
            <a:lvl5pPr marL="1439863" indent="0" algn="ctr">
              <a:buFontTx/>
              <a:buNone/>
              <a:defRPr sz="2000" b="1"/>
            </a:lvl5pPr>
            <a:lvl6pPr>
              <a:defRPr sz="1800"/>
            </a:lvl6pPr>
            <a:lvl7pPr>
              <a:defRPr sz="1800"/>
            </a:lvl7pPr>
            <a:lvl8pPr>
              <a:defRPr sz="1800"/>
            </a:lvl8pPr>
            <a:lvl9pPr>
              <a:defRPr sz="1800"/>
            </a:lvl9pPr>
          </a:lstStyle>
          <a:p>
            <a:pPr lvl="0"/>
            <a:r>
              <a:rPr lang="en-US" dirty="0"/>
              <a:t>Click to edit Master text styles</a:t>
            </a:r>
          </a:p>
        </p:txBody>
      </p:sp>
    </p:spTree>
    <p:extLst>
      <p:ext uri="{BB962C8B-B14F-4D97-AF65-F5344CB8AC3E}">
        <p14:creationId xmlns:p14="http://schemas.microsoft.com/office/powerpoint/2010/main" val="23143859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6892" y="205062"/>
            <a:ext cx="11148227" cy="711500"/>
          </a:xfrm>
        </p:spPr>
        <p:txBody>
          <a:bodyPr>
            <a:normAutofit/>
          </a:bodyPr>
          <a:lstStyle>
            <a:lvl1pPr>
              <a:defRPr sz="4267">
                <a:solidFill>
                  <a:schemeClr val="accent1">
                    <a:lumMod val="75000"/>
                  </a:schemeClr>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051119" y="6499796"/>
            <a:ext cx="624000" cy="180000"/>
          </a:xfrm>
        </p:spPr>
        <p:txBody>
          <a:bodyPr/>
          <a:lstStyle/>
          <a:p>
            <a:fld id="{C60C2248-B95D-984B-A0F4-42B9A4652AA7}" type="slidenum">
              <a:rPr lang="en-US" smtClean="0"/>
              <a:pPr/>
              <a:t>‹#›</a:t>
            </a:fld>
            <a:endParaRPr lang="en-US" dirty="0"/>
          </a:p>
        </p:txBody>
      </p:sp>
      <p:sp>
        <p:nvSpPr>
          <p:cNvPr id="7" name="Content Placeholder 6"/>
          <p:cNvSpPr>
            <a:spLocks noGrp="1"/>
          </p:cNvSpPr>
          <p:nvPr>
            <p:ph sz="quarter" idx="13" hasCustomPrompt="1"/>
          </p:nvPr>
        </p:nvSpPr>
        <p:spPr>
          <a:xfrm>
            <a:off x="537475" y="1175966"/>
            <a:ext cx="11137644" cy="4991473"/>
          </a:xfrm>
        </p:spPr>
        <p:txBody>
          <a:bodyPr/>
          <a:lstStyle>
            <a:lvl1pPr marL="459306" indent="-459306">
              <a:defRPr sz="3467" b="0">
                <a:solidFill>
                  <a:schemeClr val="tx2">
                    <a:lumMod val="75000"/>
                    <a:lumOff val="25000"/>
                  </a:schemeClr>
                </a:solidFill>
              </a:defRPr>
            </a:lvl1pPr>
            <a:lvl2pPr marL="1062540" indent="-527037">
              <a:defRPr sz="2933">
                <a:solidFill>
                  <a:schemeClr val="accent1">
                    <a:lumMod val="75000"/>
                  </a:schemeClr>
                </a:solidFill>
              </a:defRPr>
            </a:lvl2pPr>
            <a:lvl3pPr marL="1521846" indent="-465655">
              <a:defRPr sz="2667">
                <a:solidFill>
                  <a:schemeClr val="tx2">
                    <a:lumMod val="75000"/>
                    <a:lumOff val="25000"/>
                  </a:schemeClr>
                </a:solidFill>
              </a:defRPr>
            </a:lvl3pPr>
            <a:lvl4pPr marL="1979035" indent="-457189">
              <a:defRPr sz="2400">
                <a:solidFill>
                  <a:schemeClr val="accent1">
                    <a:lumMod val="75000"/>
                  </a:schemeClr>
                </a:solidFill>
              </a:defRPr>
            </a:lvl4pPr>
          </a:lstStyle>
          <a:p>
            <a:pPr lvl="0"/>
            <a:r>
              <a:rPr lang="en-US" dirty="0"/>
              <a:t>Edit Master text styles</a:t>
            </a:r>
          </a:p>
          <a:p>
            <a:pPr lvl="1"/>
            <a:r>
              <a:rPr lang="en-US" dirty="0"/>
              <a:t>Second level</a:t>
            </a:r>
          </a:p>
          <a:p>
            <a:pPr lvl="2"/>
            <a:r>
              <a:rPr lang="en-US" dirty="0"/>
              <a:t>Third level</a:t>
            </a:r>
          </a:p>
          <a:p>
            <a:pPr lvl="3"/>
            <a:r>
              <a:rPr lang="en-US" sz="2400" dirty="0"/>
              <a:t>Fourth level</a:t>
            </a:r>
            <a:endParaRPr lang="en-US" dirty="0"/>
          </a:p>
        </p:txBody>
      </p:sp>
    </p:spTree>
    <p:extLst>
      <p:ext uri="{BB962C8B-B14F-4D97-AF65-F5344CB8AC3E}">
        <p14:creationId xmlns:p14="http://schemas.microsoft.com/office/powerpoint/2010/main" val="41651247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6892" y="205062"/>
            <a:ext cx="11148227" cy="711500"/>
          </a:xfrm>
        </p:spPr>
        <p:txBody>
          <a:bodyPr>
            <a:normAutofit/>
          </a:bodyPr>
          <a:lstStyle>
            <a:lvl1pPr>
              <a:defRPr sz="4267">
                <a:solidFill>
                  <a:schemeClr val="accent1">
                    <a:lumMod val="75000"/>
                  </a:schemeClr>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051119" y="6499796"/>
            <a:ext cx="624000" cy="180000"/>
          </a:xfrm>
        </p:spPr>
        <p:txBody>
          <a:bodyPr/>
          <a:lstStyle/>
          <a:p>
            <a:fld id="{C60C2248-B95D-984B-A0F4-42B9A4652AA7}" type="slidenum">
              <a:rPr lang="en-US" smtClean="0"/>
              <a:pPr/>
              <a:t>‹#›</a:t>
            </a:fld>
            <a:endParaRPr lang="en-US" dirty="0"/>
          </a:p>
        </p:txBody>
      </p:sp>
      <p:sp>
        <p:nvSpPr>
          <p:cNvPr id="7" name="Content Placeholder 6"/>
          <p:cNvSpPr>
            <a:spLocks noGrp="1"/>
          </p:cNvSpPr>
          <p:nvPr>
            <p:ph sz="quarter" idx="13" hasCustomPrompt="1"/>
          </p:nvPr>
        </p:nvSpPr>
        <p:spPr>
          <a:xfrm>
            <a:off x="537475" y="1175966"/>
            <a:ext cx="11137644" cy="4991473"/>
          </a:xfrm>
        </p:spPr>
        <p:txBody>
          <a:bodyPr/>
          <a:lstStyle>
            <a:lvl1pPr marL="459306" indent="-459306">
              <a:defRPr sz="3467" b="0">
                <a:solidFill>
                  <a:schemeClr val="tx2">
                    <a:lumMod val="75000"/>
                    <a:lumOff val="25000"/>
                  </a:schemeClr>
                </a:solidFill>
              </a:defRPr>
            </a:lvl1pPr>
            <a:lvl2pPr marL="1062540" indent="-527037">
              <a:defRPr sz="2933">
                <a:solidFill>
                  <a:schemeClr val="accent1">
                    <a:lumMod val="75000"/>
                  </a:schemeClr>
                </a:solidFill>
              </a:defRPr>
            </a:lvl2pPr>
            <a:lvl3pPr marL="1521846" indent="-465655">
              <a:defRPr sz="2667">
                <a:solidFill>
                  <a:schemeClr val="tx2">
                    <a:lumMod val="75000"/>
                    <a:lumOff val="25000"/>
                  </a:schemeClr>
                </a:solidFill>
              </a:defRPr>
            </a:lvl3pPr>
            <a:lvl4pPr marL="1979035" indent="-457189">
              <a:defRPr sz="2400">
                <a:solidFill>
                  <a:schemeClr val="accent1">
                    <a:lumMod val="75000"/>
                  </a:schemeClr>
                </a:solidFill>
              </a:defRPr>
            </a:lvl4pPr>
          </a:lstStyle>
          <a:p>
            <a:pPr lvl="0"/>
            <a:r>
              <a:rPr lang="en-US" dirty="0"/>
              <a:t>Edit Master text styles</a:t>
            </a:r>
          </a:p>
          <a:p>
            <a:pPr lvl="1"/>
            <a:r>
              <a:rPr lang="en-US" dirty="0"/>
              <a:t>Second level</a:t>
            </a:r>
          </a:p>
          <a:p>
            <a:pPr lvl="2"/>
            <a:r>
              <a:rPr lang="en-US" dirty="0"/>
              <a:t>Third level</a:t>
            </a:r>
          </a:p>
          <a:p>
            <a:pPr lvl="3"/>
            <a:r>
              <a:rPr lang="en-US" sz="2400" dirty="0"/>
              <a:t>Fourth level</a:t>
            </a:r>
            <a:endParaRPr lang="en-US" dirty="0"/>
          </a:p>
        </p:txBody>
      </p:sp>
    </p:spTree>
    <p:extLst>
      <p:ext uri="{BB962C8B-B14F-4D97-AF65-F5344CB8AC3E}">
        <p14:creationId xmlns:p14="http://schemas.microsoft.com/office/powerpoint/2010/main" val="13608290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6892" y="205062"/>
            <a:ext cx="11148227" cy="711500"/>
          </a:xfrm>
        </p:spPr>
        <p:txBody>
          <a:bodyPr>
            <a:normAutofit/>
          </a:bodyPr>
          <a:lstStyle>
            <a:lvl1pPr>
              <a:defRPr sz="4267">
                <a:solidFill>
                  <a:schemeClr val="accent1">
                    <a:lumMod val="75000"/>
                  </a:schemeClr>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051119" y="6499796"/>
            <a:ext cx="624000" cy="180000"/>
          </a:xfrm>
        </p:spPr>
        <p:txBody>
          <a:bodyPr/>
          <a:lstStyle/>
          <a:p>
            <a:fld id="{C60C2248-B95D-984B-A0F4-42B9A4652AA7}" type="slidenum">
              <a:rPr lang="en-US" smtClean="0"/>
              <a:pPr/>
              <a:t>‹#›</a:t>
            </a:fld>
            <a:endParaRPr lang="en-US" dirty="0"/>
          </a:p>
        </p:txBody>
      </p:sp>
      <p:sp>
        <p:nvSpPr>
          <p:cNvPr id="7" name="Content Placeholder 6"/>
          <p:cNvSpPr>
            <a:spLocks noGrp="1"/>
          </p:cNvSpPr>
          <p:nvPr>
            <p:ph sz="quarter" idx="13" hasCustomPrompt="1"/>
          </p:nvPr>
        </p:nvSpPr>
        <p:spPr>
          <a:xfrm>
            <a:off x="537475" y="1175966"/>
            <a:ext cx="11137644" cy="4991473"/>
          </a:xfrm>
        </p:spPr>
        <p:txBody>
          <a:bodyPr/>
          <a:lstStyle>
            <a:lvl1pPr marL="459306" indent="-459306">
              <a:defRPr sz="3467" b="0">
                <a:solidFill>
                  <a:schemeClr val="tx2">
                    <a:lumMod val="75000"/>
                    <a:lumOff val="25000"/>
                  </a:schemeClr>
                </a:solidFill>
              </a:defRPr>
            </a:lvl1pPr>
            <a:lvl2pPr marL="1062540" indent="-527037">
              <a:defRPr sz="2933">
                <a:solidFill>
                  <a:schemeClr val="accent1">
                    <a:lumMod val="75000"/>
                  </a:schemeClr>
                </a:solidFill>
              </a:defRPr>
            </a:lvl2pPr>
            <a:lvl3pPr marL="1521846" indent="-465655">
              <a:defRPr sz="2667">
                <a:solidFill>
                  <a:schemeClr val="tx2">
                    <a:lumMod val="75000"/>
                    <a:lumOff val="25000"/>
                  </a:schemeClr>
                </a:solidFill>
              </a:defRPr>
            </a:lvl3pPr>
            <a:lvl4pPr marL="1979035" indent="-457189">
              <a:defRPr sz="2400">
                <a:solidFill>
                  <a:schemeClr val="accent1">
                    <a:lumMod val="75000"/>
                  </a:schemeClr>
                </a:solidFill>
              </a:defRPr>
            </a:lvl4pPr>
          </a:lstStyle>
          <a:p>
            <a:pPr lvl="0"/>
            <a:r>
              <a:rPr lang="en-US" dirty="0"/>
              <a:t>Edit Master text styles</a:t>
            </a:r>
          </a:p>
          <a:p>
            <a:pPr lvl="1"/>
            <a:r>
              <a:rPr lang="en-US" dirty="0"/>
              <a:t>Second level</a:t>
            </a:r>
          </a:p>
          <a:p>
            <a:pPr lvl="2"/>
            <a:r>
              <a:rPr lang="en-US" dirty="0"/>
              <a:t>Third level</a:t>
            </a:r>
          </a:p>
          <a:p>
            <a:pPr lvl="3"/>
            <a:r>
              <a:rPr lang="en-US" sz="2400" dirty="0"/>
              <a:t>Fourth level</a:t>
            </a:r>
            <a:endParaRPr lang="en-US" dirty="0"/>
          </a:p>
        </p:txBody>
      </p:sp>
    </p:spTree>
    <p:extLst>
      <p:ext uri="{BB962C8B-B14F-4D97-AF65-F5344CB8AC3E}">
        <p14:creationId xmlns:p14="http://schemas.microsoft.com/office/powerpoint/2010/main" val="38903175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6892" y="205062"/>
            <a:ext cx="11148227" cy="711500"/>
          </a:xfrm>
        </p:spPr>
        <p:txBody>
          <a:bodyPr>
            <a:normAutofit/>
          </a:bodyPr>
          <a:lstStyle>
            <a:lvl1pPr>
              <a:defRPr sz="4267">
                <a:solidFill>
                  <a:schemeClr val="accent1">
                    <a:lumMod val="75000"/>
                  </a:schemeClr>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051119" y="6499796"/>
            <a:ext cx="624000" cy="180000"/>
          </a:xfrm>
        </p:spPr>
        <p:txBody>
          <a:bodyPr/>
          <a:lstStyle/>
          <a:p>
            <a:fld id="{C60C2248-B95D-984B-A0F4-42B9A4652AA7}" type="slidenum">
              <a:rPr lang="en-US" smtClean="0"/>
              <a:pPr/>
              <a:t>‹#›</a:t>
            </a:fld>
            <a:endParaRPr lang="en-US" dirty="0"/>
          </a:p>
        </p:txBody>
      </p:sp>
      <p:sp>
        <p:nvSpPr>
          <p:cNvPr id="7" name="Content Placeholder 6"/>
          <p:cNvSpPr>
            <a:spLocks noGrp="1"/>
          </p:cNvSpPr>
          <p:nvPr>
            <p:ph sz="quarter" idx="13" hasCustomPrompt="1"/>
          </p:nvPr>
        </p:nvSpPr>
        <p:spPr>
          <a:xfrm>
            <a:off x="537475" y="1175966"/>
            <a:ext cx="11137644" cy="4991473"/>
          </a:xfrm>
        </p:spPr>
        <p:txBody>
          <a:bodyPr/>
          <a:lstStyle>
            <a:lvl1pPr marL="459306" indent="-459306">
              <a:defRPr sz="3467" b="0">
                <a:solidFill>
                  <a:schemeClr val="tx2">
                    <a:lumMod val="75000"/>
                    <a:lumOff val="25000"/>
                  </a:schemeClr>
                </a:solidFill>
              </a:defRPr>
            </a:lvl1pPr>
            <a:lvl2pPr marL="1062540" indent="-527037">
              <a:defRPr sz="2933">
                <a:solidFill>
                  <a:schemeClr val="accent1">
                    <a:lumMod val="75000"/>
                  </a:schemeClr>
                </a:solidFill>
              </a:defRPr>
            </a:lvl2pPr>
            <a:lvl3pPr marL="1521846" indent="-465655">
              <a:defRPr sz="2667">
                <a:solidFill>
                  <a:schemeClr val="tx2">
                    <a:lumMod val="75000"/>
                    <a:lumOff val="25000"/>
                  </a:schemeClr>
                </a:solidFill>
              </a:defRPr>
            </a:lvl3pPr>
            <a:lvl4pPr marL="1979035" indent="-457189">
              <a:defRPr sz="2400">
                <a:solidFill>
                  <a:schemeClr val="accent1">
                    <a:lumMod val="75000"/>
                  </a:schemeClr>
                </a:solidFill>
              </a:defRPr>
            </a:lvl4pPr>
          </a:lstStyle>
          <a:p>
            <a:pPr lvl="0"/>
            <a:r>
              <a:rPr lang="en-US" dirty="0"/>
              <a:t>Edit Master text styles</a:t>
            </a:r>
          </a:p>
          <a:p>
            <a:pPr lvl="1"/>
            <a:r>
              <a:rPr lang="en-US" dirty="0"/>
              <a:t>Second level</a:t>
            </a:r>
          </a:p>
          <a:p>
            <a:pPr lvl="2"/>
            <a:r>
              <a:rPr lang="en-US" dirty="0"/>
              <a:t>Third level</a:t>
            </a:r>
          </a:p>
          <a:p>
            <a:pPr lvl="3"/>
            <a:r>
              <a:rPr lang="en-US" sz="2400" dirty="0"/>
              <a:t>Fourth level</a:t>
            </a:r>
            <a:endParaRPr lang="en-US" dirty="0"/>
          </a:p>
        </p:txBody>
      </p:sp>
    </p:spTree>
    <p:extLst>
      <p:ext uri="{BB962C8B-B14F-4D97-AF65-F5344CB8AC3E}">
        <p14:creationId xmlns:p14="http://schemas.microsoft.com/office/powerpoint/2010/main" val="11342634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26892" y="205062"/>
            <a:ext cx="11148227" cy="711500"/>
          </a:xfrm>
        </p:spPr>
        <p:txBody>
          <a:bodyPr>
            <a:normAutofit/>
          </a:bodyPr>
          <a:lstStyle>
            <a:lvl1pPr>
              <a:defRPr sz="4267">
                <a:solidFill>
                  <a:schemeClr val="accent1">
                    <a:lumMod val="75000"/>
                  </a:schemeClr>
                </a:solidFill>
              </a:defRPr>
            </a:lvl1pPr>
          </a:lstStyle>
          <a:p>
            <a:r>
              <a:rPr lang="en-US" dirty="0"/>
              <a:t>Click to edit Master title style</a:t>
            </a:r>
          </a:p>
        </p:txBody>
      </p:sp>
      <p:sp>
        <p:nvSpPr>
          <p:cNvPr id="6" name="Slide Number Placeholder 5"/>
          <p:cNvSpPr>
            <a:spLocks noGrp="1"/>
          </p:cNvSpPr>
          <p:nvPr>
            <p:ph type="sldNum" sz="quarter" idx="12"/>
          </p:nvPr>
        </p:nvSpPr>
        <p:spPr>
          <a:xfrm>
            <a:off x="11051119" y="6499796"/>
            <a:ext cx="624000" cy="180000"/>
          </a:xfrm>
        </p:spPr>
        <p:txBody>
          <a:bodyPr/>
          <a:lstStyle/>
          <a:p>
            <a:fld id="{C60C2248-B95D-984B-A0F4-42B9A4652AA7}" type="slidenum">
              <a:rPr lang="en-US" smtClean="0"/>
              <a:pPr/>
              <a:t>‹#›</a:t>
            </a:fld>
            <a:endParaRPr lang="en-US" dirty="0"/>
          </a:p>
        </p:txBody>
      </p:sp>
      <p:sp>
        <p:nvSpPr>
          <p:cNvPr id="7" name="Content Placeholder 6"/>
          <p:cNvSpPr>
            <a:spLocks noGrp="1"/>
          </p:cNvSpPr>
          <p:nvPr>
            <p:ph sz="quarter" idx="13" hasCustomPrompt="1"/>
          </p:nvPr>
        </p:nvSpPr>
        <p:spPr>
          <a:xfrm>
            <a:off x="537475" y="1175966"/>
            <a:ext cx="11137644" cy="4991473"/>
          </a:xfrm>
        </p:spPr>
        <p:txBody>
          <a:bodyPr/>
          <a:lstStyle>
            <a:lvl1pPr marL="459306" indent="-459306">
              <a:defRPr sz="3467" b="0">
                <a:solidFill>
                  <a:schemeClr val="tx2">
                    <a:lumMod val="75000"/>
                    <a:lumOff val="25000"/>
                  </a:schemeClr>
                </a:solidFill>
              </a:defRPr>
            </a:lvl1pPr>
            <a:lvl2pPr marL="1062540" indent="-527037">
              <a:defRPr sz="2933">
                <a:solidFill>
                  <a:schemeClr val="accent1">
                    <a:lumMod val="75000"/>
                  </a:schemeClr>
                </a:solidFill>
              </a:defRPr>
            </a:lvl2pPr>
            <a:lvl3pPr marL="1521846" indent="-465655">
              <a:defRPr sz="2667">
                <a:solidFill>
                  <a:schemeClr val="tx2">
                    <a:lumMod val="75000"/>
                    <a:lumOff val="25000"/>
                  </a:schemeClr>
                </a:solidFill>
              </a:defRPr>
            </a:lvl3pPr>
            <a:lvl4pPr marL="1979035" indent="-457189">
              <a:defRPr sz="2400">
                <a:solidFill>
                  <a:schemeClr val="accent1">
                    <a:lumMod val="75000"/>
                  </a:schemeClr>
                </a:solidFill>
              </a:defRPr>
            </a:lvl4pPr>
          </a:lstStyle>
          <a:p>
            <a:pPr lvl="0"/>
            <a:r>
              <a:rPr lang="en-US" dirty="0"/>
              <a:t>Edit Master text styles</a:t>
            </a:r>
          </a:p>
          <a:p>
            <a:pPr lvl="1"/>
            <a:r>
              <a:rPr lang="en-US" dirty="0"/>
              <a:t>Second level</a:t>
            </a:r>
          </a:p>
          <a:p>
            <a:pPr lvl="2"/>
            <a:r>
              <a:rPr lang="en-US" dirty="0"/>
              <a:t>Third level</a:t>
            </a:r>
          </a:p>
          <a:p>
            <a:pPr lvl="3"/>
            <a:r>
              <a:rPr lang="en-US" sz="2400" dirty="0"/>
              <a:t>Fourth level</a:t>
            </a:r>
            <a:endParaRPr lang="en-US" dirty="0"/>
          </a:p>
        </p:txBody>
      </p:sp>
    </p:spTree>
    <p:extLst>
      <p:ext uri="{BB962C8B-B14F-4D97-AF65-F5344CB8AC3E}">
        <p14:creationId xmlns:p14="http://schemas.microsoft.com/office/powerpoint/2010/main" val="230010625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48000" y="1512000"/>
            <a:ext cx="11188400" cy="1800000"/>
          </a:xfrm>
        </p:spPr>
        <p:txBody>
          <a:bodyPr/>
          <a:lstStyle>
            <a:lvl1pPr algn="l">
              <a:defRPr sz="2800" b="1" cap="none" baseline="0"/>
            </a:lvl1pPr>
          </a:lstStyle>
          <a:p>
            <a:r>
              <a:rPr lang="en-US"/>
              <a:t>Click to edit Master title style</a:t>
            </a:r>
            <a:endParaRPr lang="en-US" dirty="0"/>
          </a:p>
        </p:txBody>
      </p:sp>
      <p:sp>
        <p:nvSpPr>
          <p:cNvPr id="3" name="Slide Number Placeholder 12"/>
          <p:cNvSpPr>
            <a:spLocks noGrp="1"/>
          </p:cNvSpPr>
          <p:nvPr>
            <p:ph type="sldNum" sz="quarter" idx="10"/>
          </p:nvPr>
        </p:nvSpPr>
        <p:spPr/>
        <p:txBody>
          <a:bodyPr/>
          <a:lstStyle>
            <a:lvl1pPr>
              <a:defRPr/>
            </a:lvl1pPr>
          </a:lstStyle>
          <a:p>
            <a:pPr>
              <a:defRPr/>
            </a:pPr>
            <a:fld id="{FF484D90-680F-4408-9503-3B006C6C904F}" type="slidenum">
              <a:rPr lang="en-US"/>
              <a:pPr>
                <a:defRPr/>
              </a:pPr>
              <a:t>‹#›</a:t>
            </a:fld>
            <a:endParaRPr lang="en-US" dirty="0"/>
          </a:p>
        </p:txBody>
      </p:sp>
    </p:spTree>
    <p:extLst>
      <p:ext uri="{BB962C8B-B14F-4D97-AF65-F5344CB8AC3E}">
        <p14:creationId xmlns:p14="http://schemas.microsoft.com/office/powerpoint/2010/main" val="13417242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8_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5E069D4-E481-A947-A048-10A5E5E4B929}"/>
              </a:ext>
            </a:extLst>
          </p:cNvPr>
          <p:cNvSpPr/>
          <p:nvPr userDrawn="1"/>
        </p:nvSpPr>
        <p:spPr>
          <a:xfrm>
            <a:off x="-8467" y="1"/>
            <a:ext cx="6119083" cy="6874371"/>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lIns="48000" tIns="48000" rIns="48000" bIns="48000" rtlCol="0" anchor="ctr"/>
          <a:lstStyle/>
          <a:p>
            <a:pPr algn="ctr"/>
            <a:endParaRPr lang="en-US" sz="2133" b="1" dirty="0" err="1"/>
          </a:p>
        </p:txBody>
      </p:sp>
      <p:sp>
        <p:nvSpPr>
          <p:cNvPr id="3" name="Slide Number Placeholder 2">
            <a:extLst>
              <a:ext uri="{FF2B5EF4-FFF2-40B4-BE49-F238E27FC236}">
                <a16:creationId xmlns:a16="http://schemas.microsoft.com/office/drawing/2014/main" id="{9BC7E089-E9DB-7B45-B418-36CC4A47116B}"/>
              </a:ext>
            </a:extLst>
          </p:cNvPr>
          <p:cNvSpPr>
            <a:spLocks noGrp="1"/>
          </p:cNvSpPr>
          <p:nvPr>
            <p:ph type="sldNum" sz="quarter" idx="10"/>
          </p:nvPr>
        </p:nvSpPr>
        <p:spPr>
          <a:xfrm>
            <a:off x="11013154" y="6548487"/>
            <a:ext cx="668729" cy="172988"/>
          </a:xfrm>
        </p:spPr>
        <p:txBody>
          <a:bodyPr/>
          <a:lstStyle>
            <a:lvl1pPr>
              <a:defRPr>
                <a:solidFill>
                  <a:schemeClr val="bg1"/>
                </a:solidFill>
              </a:defRPr>
            </a:lvl1pPr>
          </a:lstStyle>
          <a:p>
            <a:fld id="{AA132642-9791-1141-AFFD-62D0FEE9EAA5}" type="slidenum">
              <a:rPr lang="en-US" smtClean="0"/>
              <a:pPr/>
              <a:t>‹#›</a:t>
            </a:fld>
            <a:endParaRPr lang="en-US" dirty="0">
              <a:solidFill>
                <a:schemeClr val="bg1"/>
              </a:solidFill>
            </a:endParaRPr>
          </a:p>
        </p:txBody>
      </p:sp>
      <p:sp>
        <p:nvSpPr>
          <p:cNvPr id="5" name="Text Placeholder 4">
            <a:extLst>
              <a:ext uri="{FF2B5EF4-FFF2-40B4-BE49-F238E27FC236}">
                <a16:creationId xmlns:a16="http://schemas.microsoft.com/office/drawing/2014/main" id="{C494A148-98CC-2E4A-8DBD-E7D3E1D362E0}"/>
              </a:ext>
            </a:extLst>
          </p:cNvPr>
          <p:cNvSpPr>
            <a:spLocks noGrp="1"/>
          </p:cNvSpPr>
          <p:nvPr>
            <p:ph type="body" sz="quarter" idx="11" hasCustomPrompt="1"/>
          </p:nvPr>
        </p:nvSpPr>
        <p:spPr>
          <a:xfrm>
            <a:off x="319498" y="2430106"/>
            <a:ext cx="8389073" cy="2098351"/>
          </a:xfrm>
          <a:prstGeom prst="rect">
            <a:avLst/>
          </a:prstGeom>
        </p:spPr>
        <p:txBody>
          <a:bodyPr/>
          <a:lstStyle>
            <a:lvl1pPr marL="14817" indent="0">
              <a:lnSpc>
                <a:spcPts val="6667"/>
              </a:lnSpc>
              <a:spcBef>
                <a:spcPts val="0"/>
              </a:spcBef>
              <a:buNone/>
              <a:tabLst/>
              <a:defRPr sz="7200" b="1" i="0" cap="all" baseline="0">
                <a:solidFill>
                  <a:schemeClr val="bg1"/>
                </a:solidFill>
                <a:latin typeface="Arial Black" panose="020B0604020202020204" pitchFamily="34" charset="0"/>
                <a:cs typeface="Arial Black" panose="020B0604020202020204" pitchFamily="34" charset="0"/>
              </a:defRPr>
            </a:lvl1pPr>
          </a:lstStyle>
          <a:p>
            <a:pPr lvl="0"/>
            <a:r>
              <a:rPr lang="en-US" dirty="0"/>
              <a:t>DIVIDER TITLE GOES HERE</a:t>
            </a:r>
          </a:p>
        </p:txBody>
      </p:sp>
      <p:pic>
        <p:nvPicPr>
          <p:cNvPr id="7" name="Picture 6">
            <a:extLst>
              <a:ext uri="{FF2B5EF4-FFF2-40B4-BE49-F238E27FC236}">
                <a16:creationId xmlns:a16="http://schemas.microsoft.com/office/drawing/2014/main" id="{C7F089CF-C0DE-9D4A-9F47-FA1D8BF87B92}"/>
              </a:ext>
            </a:extLst>
          </p:cNvPr>
          <p:cNvPicPr>
            <a:picLocks noChangeAspect="1"/>
          </p:cNvPicPr>
          <p:nvPr userDrawn="1"/>
        </p:nvPicPr>
        <p:blipFill rotWithShape="1">
          <a:blip r:embed="rId3"/>
          <a:srcRect t="-1286" r="-1652" b="-6711"/>
          <a:stretch/>
        </p:blipFill>
        <p:spPr>
          <a:xfrm>
            <a:off x="510118" y="6368558"/>
            <a:ext cx="679773" cy="302121"/>
          </a:xfrm>
          <a:prstGeom prst="rect">
            <a:avLst/>
          </a:prstGeom>
        </p:spPr>
      </p:pic>
    </p:spTree>
    <p:extLst>
      <p:ext uri="{BB962C8B-B14F-4D97-AF65-F5344CB8AC3E}">
        <p14:creationId xmlns:p14="http://schemas.microsoft.com/office/powerpoint/2010/main" val="8649380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IHF Slid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02A19-14E2-D74D-8CF4-7A03E2EAC6DE}"/>
              </a:ext>
            </a:extLst>
          </p:cNvPr>
          <p:cNvSpPr>
            <a:spLocks noGrp="1"/>
          </p:cNvSpPr>
          <p:nvPr>
            <p:ph type="title" hasCustomPrompt="1"/>
          </p:nvPr>
        </p:nvSpPr>
        <p:spPr>
          <a:xfrm>
            <a:off x="510118" y="635907"/>
            <a:ext cx="11171765" cy="872245"/>
          </a:xfrm>
        </p:spPr>
        <p:txBody>
          <a:bodyPr>
            <a:noAutofit/>
          </a:bodyPr>
          <a:lstStyle>
            <a:lvl1pPr>
              <a:lnSpc>
                <a:spcPct val="100000"/>
              </a:lnSpc>
              <a:spcAft>
                <a:spcPts val="0"/>
              </a:spcAft>
              <a:defRPr sz="3733" b="1">
                <a:solidFill>
                  <a:schemeClr val="accent4">
                    <a:lumMod val="75000"/>
                  </a:schemeClr>
                </a:solidFill>
                <a:latin typeface="+mn-lt"/>
              </a:defRPr>
            </a:lvl1pPr>
          </a:lstStyle>
          <a:p>
            <a:r>
              <a:rPr lang="en-US" dirty="0"/>
              <a:t>HEADLINE GOES HERE</a:t>
            </a:r>
            <a:br>
              <a:rPr lang="en-US" dirty="0"/>
            </a:br>
            <a:r>
              <a:rPr lang="en-US" dirty="0"/>
              <a:t>ARIAL BLACK SIZE 24 - ALL CAPS</a:t>
            </a:r>
          </a:p>
        </p:txBody>
      </p:sp>
      <p:sp>
        <p:nvSpPr>
          <p:cNvPr id="3" name="Slide Number Placeholder 2">
            <a:extLst>
              <a:ext uri="{FF2B5EF4-FFF2-40B4-BE49-F238E27FC236}">
                <a16:creationId xmlns:a16="http://schemas.microsoft.com/office/drawing/2014/main" id="{B0F3368F-82DD-FF4F-9F6D-9B57EA71115A}"/>
              </a:ext>
            </a:extLst>
          </p:cNvPr>
          <p:cNvSpPr>
            <a:spLocks noGrp="1"/>
          </p:cNvSpPr>
          <p:nvPr>
            <p:ph type="sldNum" sz="quarter" idx="10"/>
          </p:nvPr>
        </p:nvSpPr>
        <p:spPr/>
        <p:txBody>
          <a:bodyPr/>
          <a:lstStyle/>
          <a:p>
            <a:fld id="{AA132642-9791-1141-AFFD-62D0FEE9EAA5}" type="slidenum">
              <a:rPr lang="en-US" smtClean="0"/>
              <a:pPr/>
              <a:t>‹#›</a:t>
            </a:fld>
            <a:endParaRPr lang="en-US" dirty="0"/>
          </a:p>
        </p:txBody>
      </p:sp>
      <p:sp>
        <p:nvSpPr>
          <p:cNvPr id="6" name="Content Placeholder 5">
            <a:extLst>
              <a:ext uri="{FF2B5EF4-FFF2-40B4-BE49-F238E27FC236}">
                <a16:creationId xmlns:a16="http://schemas.microsoft.com/office/drawing/2014/main" id="{30E3D4C7-8D84-9641-8D7B-F24C8C892CC2}"/>
              </a:ext>
            </a:extLst>
          </p:cNvPr>
          <p:cNvSpPr>
            <a:spLocks noGrp="1"/>
          </p:cNvSpPr>
          <p:nvPr>
            <p:ph sz="quarter" idx="12"/>
          </p:nvPr>
        </p:nvSpPr>
        <p:spPr>
          <a:xfrm>
            <a:off x="510118" y="1725635"/>
            <a:ext cx="11171764" cy="4623583"/>
          </a:xfrm>
          <a:prstGeom prst="rect">
            <a:avLst/>
          </a:prstGeom>
        </p:spPr>
        <p:txBody>
          <a:bodyPr/>
          <a:lstStyle>
            <a:lvl1pPr marL="228594" indent="-228594">
              <a:lnSpc>
                <a:spcPct val="100000"/>
              </a:lnSpc>
              <a:spcBef>
                <a:spcPts val="0"/>
              </a:spcBef>
              <a:spcAft>
                <a:spcPts val="1000"/>
              </a:spcAft>
              <a:buFont typeface="Arial" panose="020B0604020202020204" pitchFamily="34" charset="0"/>
              <a:buChar char="•"/>
              <a:defRPr sz="3733"/>
            </a:lvl1pPr>
            <a:lvl2pPr marL="759865" indent="-450839">
              <a:lnSpc>
                <a:spcPct val="100000"/>
              </a:lnSpc>
              <a:spcBef>
                <a:spcPts val="0"/>
              </a:spcBef>
              <a:spcAft>
                <a:spcPts val="500"/>
              </a:spcAft>
              <a:defRPr sz="3200">
                <a:solidFill>
                  <a:schemeClr val="accent4">
                    <a:lumMod val="75000"/>
                  </a:schemeClr>
                </a:solidFill>
              </a:defRPr>
            </a:lvl2pPr>
            <a:lvl3pPr marL="1219170" indent="-452955">
              <a:lnSpc>
                <a:spcPct val="100000"/>
              </a:lnSpc>
              <a:spcBef>
                <a:spcPts val="0"/>
              </a:spcBef>
              <a:spcAft>
                <a:spcPts val="500"/>
              </a:spcAft>
              <a:defRPr sz="2667"/>
            </a:lvl3pPr>
            <a:lvl4pPr marL="1754673" indent="-463539">
              <a:lnSpc>
                <a:spcPct val="100000"/>
              </a:lnSpc>
              <a:spcBef>
                <a:spcPts val="0"/>
              </a:spcBef>
              <a:spcAft>
                <a:spcPts val="267"/>
              </a:spcAft>
              <a:defRPr sz="2400">
                <a:solidFill>
                  <a:schemeClr val="accent4">
                    <a:lumMod val="75000"/>
                  </a:schemeClr>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2"/>
            <a:endParaRPr lang="en-US" dirty="0"/>
          </a:p>
        </p:txBody>
      </p:sp>
    </p:spTree>
    <p:extLst>
      <p:ext uri="{BB962C8B-B14F-4D97-AF65-F5344CB8AC3E}">
        <p14:creationId xmlns:p14="http://schemas.microsoft.com/office/powerpoint/2010/main" val="31510049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a:xfrm>
            <a:off x="10363200" y="5578475"/>
            <a:ext cx="1142245" cy="669925"/>
          </a:xfrm>
          <a:prstGeom prst="rect">
            <a:avLst/>
          </a:prstGeom>
        </p:spPr>
        <p:txBody>
          <a:bodyPr/>
          <a:lstStyle/>
          <a:p>
            <a:fld id="{2AB873F8-A72B-4CFA-931E-12240147BF47}" type="slidenum">
              <a:rPr lang="en-US" smtClean="0"/>
              <a:t>‹#›</a:t>
            </a:fld>
            <a:endParaRPr lang="en-US"/>
          </a:p>
        </p:txBody>
      </p:sp>
    </p:spTree>
    <p:extLst>
      <p:ext uri="{BB962C8B-B14F-4D97-AF65-F5344CB8AC3E}">
        <p14:creationId xmlns:p14="http://schemas.microsoft.com/office/powerpoint/2010/main" val="353126101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Custom Layout">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7008A2-1393-1A4D-926B-A218D4CE0AEA}"/>
              </a:ext>
            </a:extLst>
          </p:cNvPr>
          <p:cNvSpPr>
            <a:spLocks noGrp="1"/>
          </p:cNvSpPr>
          <p:nvPr>
            <p:ph type="sldNum" sz="quarter" idx="10"/>
          </p:nvPr>
        </p:nvSpPr>
        <p:spPr/>
        <p:txBody>
          <a:bodyPr/>
          <a:lstStyle>
            <a:lvl1pPr>
              <a:defRPr>
                <a:solidFill>
                  <a:schemeClr val="bg1"/>
                </a:solidFill>
              </a:defRPr>
            </a:lvl1pPr>
          </a:lstStyle>
          <a:p>
            <a:fld id="{AA132642-9791-1141-AFFD-62D0FEE9EAA5}" type="slidenum">
              <a:rPr lang="en-US" smtClean="0"/>
              <a:pPr/>
              <a:t>‹#›</a:t>
            </a:fld>
            <a:endParaRPr lang="en-US" dirty="0"/>
          </a:p>
        </p:txBody>
      </p:sp>
      <p:sp>
        <p:nvSpPr>
          <p:cNvPr id="8" name="Text Placeholder 4">
            <a:extLst>
              <a:ext uri="{FF2B5EF4-FFF2-40B4-BE49-F238E27FC236}">
                <a16:creationId xmlns:a16="http://schemas.microsoft.com/office/drawing/2014/main" id="{579E212A-7533-9649-B24A-6CCACAE380FA}"/>
              </a:ext>
            </a:extLst>
          </p:cNvPr>
          <p:cNvSpPr>
            <a:spLocks noGrp="1"/>
          </p:cNvSpPr>
          <p:nvPr>
            <p:ph type="body" sz="quarter" idx="11" hasCustomPrompt="1"/>
          </p:nvPr>
        </p:nvSpPr>
        <p:spPr>
          <a:xfrm>
            <a:off x="319498" y="2430106"/>
            <a:ext cx="8389073" cy="2098351"/>
          </a:xfrm>
          <a:prstGeom prst="rect">
            <a:avLst/>
          </a:prstGeom>
        </p:spPr>
        <p:txBody>
          <a:bodyPr/>
          <a:lstStyle>
            <a:lvl1pPr marL="14817" indent="0">
              <a:lnSpc>
                <a:spcPts val="6667"/>
              </a:lnSpc>
              <a:spcBef>
                <a:spcPts val="0"/>
              </a:spcBef>
              <a:buNone/>
              <a:tabLst/>
              <a:defRPr sz="7200" b="1" i="0" cap="all" baseline="0">
                <a:solidFill>
                  <a:schemeClr val="bg1"/>
                </a:solidFill>
                <a:latin typeface="Arial Black" panose="020B0604020202020204" pitchFamily="34" charset="0"/>
                <a:cs typeface="Arial Black" panose="020B0604020202020204" pitchFamily="34" charset="0"/>
              </a:defRPr>
            </a:lvl1pPr>
          </a:lstStyle>
          <a:p>
            <a:pPr lvl="0"/>
            <a:r>
              <a:rPr lang="en-US" dirty="0"/>
              <a:t>DIVIDER TITLE GOES HERE</a:t>
            </a:r>
          </a:p>
        </p:txBody>
      </p:sp>
      <p:pic>
        <p:nvPicPr>
          <p:cNvPr id="5" name="Picture 4">
            <a:extLst>
              <a:ext uri="{FF2B5EF4-FFF2-40B4-BE49-F238E27FC236}">
                <a16:creationId xmlns:a16="http://schemas.microsoft.com/office/drawing/2014/main" id="{3B80A231-377D-E648-859B-E4334B936505}"/>
              </a:ext>
            </a:extLst>
          </p:cNvPr>
          <p:cNvPicPr>
            <a:picLocks noChangeAspect="1"/>
          </p:cNvPicPr>
          <p:nvPr userDrawn="1"/>
        </p:nvPicPr>
        <p:blipFill rotWithShape="1">
          <a:blip r:embed="rId3"/>
          <a:srcRect t="-1286" r="-1652" b="-6711"/>
          <a:stretch/>
        </p:blipFill>
        <p:spPr>
          <a:xfrm>
            <a:off x="510118" y="6368558"/>
            <a:ext cx="679773" cy="302121"/>
          </a:xfrm>
          <a:prstGeom prst="rect">
            <a:avLst/>
          </a:prstGeom>
        </p:spPr>
      </p:pic>
    </p:spTree>
    <p:extLst>
      <p:ext uri="{BB962C8B-B14F-4D97-AF65-F5344CB8AC3E}">
        <p14:creationId xmlns:p14="http://schemas.microsoft.com/office/powerpoint/2010/main" val="131672152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b="1">
                <a:solidFill>
                  <a:srgbClr val="0070C0"/>
                </a:solidFill>
              </a:defRPr>
            </a:lvl1pPr>
          </a:lstStyle>
          <a:p>
            <a:r>
              <a:rPr lang="en-US" dirty="0"/>
              <a:t>Click to edit Master title style</a:t>
            </a:r>
          </a:p>
        </p:txBody>
      </p:sp>
      <p:sp>
        <p:nvSpPr>
          <p:cNvPr id="3" name="Content Placeholder 2"/>
          <p:cNvSpPr>
            <a:spLocks noGrp="1"/>
          </p:cNvSpPr>
          <p:nvPr>
            <p:ph idx="1"/>
          </p:nvPr>
        </p:nvSpPr>
        <p:spPr>
          <a:xfrm>
            <a:off x="609600" y="1500221"/>
            <a:ext cx="10972800" cy="4267199"/>
          </a:xfrm>
        </p:spPr>
        <p:txBody>
          <a:bodyPr/>
          <a:lstStyle>
            <a:lvl1pPr>
              <a:defRPr sz="2800"/>
            </a:lvl1pPr>
            <a:lvl2pPr>
              <a:defRPr sz="2600">
                <a:solidFill>
                  <a:srgbClr val="0070C0"/>
                </a:solidFill>
              </a:defRPr>
            </a:lvl2pPr>
            <a:lvl3pPr>
              <a:defRPr sz="2400"/>
            </a:lvl3pPr>
            <a:lvl4pPr>
              <a:defRPr sz="2200">
                <a:solidFill>
                  <a:srgbClr val="0070C0"/>
                </a:solidFill>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Date Placeholder 3"/>
          <p:cNvSpPr>
            <a:spLocks noGrp="1"/>
          </p:cNvSpPr>
          <p:nvPr>
            <p:ph type="dt" sz="half" idx="10"/>
          </p:nvPr>
        </p:nvSpPr>
        <p:spPr/>
        <p:txBody>
          <a:bodyPr/>
          <a:lstStyle>
            <a:lvl1pPr>
              <a:defRPr/>
            </a:lvl1pPr>
          </a:lstStyle>
          <a:p>
            <a:pPr>
              <a:defRPr/>
            </a:pPr>
            <a:endParaRPr lang="en-US" dirty="0"/>
          </a:p>
        </p:txBody>
      </p:sp>
      <p:sp>
        <p:nvSpPr>
          <p:cNvPr id="7" name="Footer Placeholder 4"/>
          <p:cNvSpPr>
            <a:spLocks noGrp="1"/>
          </p:cNvSpPr>
          <p:nvPr>
            <p:ph type="ftr" sz="quarter" idx="11"/>
          </p:nvPr>
        </p:nvSpPr>
        <p:spPr/>
        <p:txBody>
          <a:bodyPr/>
          <a:lstStyle>
            <a:lvl1pPr>
              <a:defRPr/>
            </a:lvl1pPr>
          </a:lstStyle>
          <a:p>
            <a:pPr>
              <a:defRPr/>
            </a:pPr>
            <a:endParaRPr lang="en-US" dirty="0"/>
          </a:p>
        </p:txBody>
      </p:sp>
      <p:sp>
        <p:nvSpPr>
          <p:cNvPr id="8" name="Slide Number Placeholder 5"/>
          <p:cNvSpPr>
            <a:spLocks noGrp="1"/>
          </p:cNvSpPr>
          <p:nvPr>
            <p:ph type="sldNum" sz="quarter" idx="12"/>
          </p:nvPr>
        </p:nvSpPr>
        <p:spPr/>
        <p:txBody>
          <a:bodyPr/>
          <a:lstStyle>
            <a:lvl1pPr>
              <a:defRPr/>
            </a:lvl1pPr>
          </a:lstStyle>
          <a:p>
            <a:pPr>
              <a:defRPr/>
            </a:pPr>
            <a:fld id="{1F0C6F80-3DC4-42BB-9350-2118D6F09D9C}" type="slidenum">
              <a:rPr lang="en-US"/>
              <a:pPr>
                <a:defRPr/>
              </a:pPr>
              <a:t>‹#›</a:t>
            </a:fld>
            <a:endParaRPr lang="en-US" dirty="0"/>
          </a:p>
        </p:txBody>
      </p:sp>
      <p:pic>
        <p:nvPicPr>
          <p:cNvPr id="9" name="Picture 8">
            <a:extLst>
              <a:ext uri="{FF2B5EF4-FFF2-40B4-BE49-F238E27FC236}">
                <a16:creationId xmlns:a16="http://schemas.microsoft.com/office/drawing/2014/main" id="{72841BD6-2197-4ADA-8B51-7BBE8808EDBA}"/>
              </a:ext>
            </a:extLst>
          </p:cNvPr>
          <p:cNvPicPr>
            <a:picLocks noChangeAspect="1"/>
          </p:cNvPicPr>
          <p:nvPr userDrawn="1"/>
        </p:nvPicPr>
        <p:blipFill>
          <a:blip r:embed="rId2"/>
          <a:stretch>
            <a:fillRect/>
          </a:stretch>
        </p:blipFill>
        <p:spPr>
          <a:xfrm>
            <a:off x="1083801" y="5850004"/>
            <a:ext cx="2576799" cy="688908"/>
          </a:xfrm>
          <a:prstGeom prst="rect">
            <a:avLst/>
          </a:prstGeom>
        </p:spPr>
      </p:pic>
      <p:pic>
        <p:nvPicPr>
          <p:cNvPr id="11" name="Picture 10">
            <a:extLst>
              <a:ext uri="{FF2B5EF4-FFF2-40B4-BE49-F238E27FC236}">
                <a16:creationId xmlns:a16="http://schemas.microsoft.com/office/drawing/2014/main" id="{8EF70B94-60D8-4097-976A-6765296DC36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621501" y="5924550"/>
            <a:ext cx="3960900" cy="699332"/>
          </a:xfrm>
          <a:prstGeom prst="rect">
            <a:avLst/>
          </a:prstGeom>
        </p:spPr>
      </p:pic>
    </p:spTree>
    <p:extLst>
      <p:ext uri="{BB962C8B-B14F-4D97-AF65-F5344CB8AC3E}">
        <p14:creationId xmlns:p14="http://schemas.microsoft.com/office/powerpoint/2010/main" val="280472947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17677" y="1693507"/>
            <a:ext cx="5214677" cy="3615267"/>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658843" y="1693508"/>
            <a:ext cx="5211323" cy="3615266"/>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545886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88308" y="1544219"/>
            <a:ext cx="5539308"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99019" y="2175597"/>
            <a:ext cx="5539308" cy="4150558"/>
          </a:xfrm>
        </p:spPr>
        <p:txBody>
          <a:bodyPr anchor="t">
            <a:norm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39113" y="1544219"/>
            <a:ext cx="5557591"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5955836" y="2167130"/>
            <a:ext cx="5529809" cy="4150558"/>
          </a:xfrm>
        </p:spPr>
        <p:txBody>
          <a:bodyPr anchor="t">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48306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484717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21013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9904412" y="6172200"/>
            <a:ext cx="1600200" cy="365125"/>
          </a:xfrm>
          <a:prstGeom prst="rect">
            <a:avLst/>
          </a:prstGeom>
        </p:spPr>
        <p:txBody>
          <a:bodyPr/>
          <a:lstStyle/>
          <a:p>
            <a:fld id="{0A1A767C-CDD9-4DBA-89A5-58931FD6FD1D}" type="datetimeFigureOut">
              <a:rPr lang="en-US" smtClean="0"/>
              <a:t>1/26/2024</a:t>
            </a:fld>
            <a:endParaRPr lang="en-US"/>
          </a:p>
        </p:txBody>
      </p:sp>
      <p:sp>
        <p:nvSpPr>
          <p:cNvPr id="6" name="Footer Placeholder 5"/>
          <p:cNvSpPr>
            <a:spLocks noGrp="1"/>
          </p:cNvSpPr>
          <p:nvPr>
            <p:ph type="ftr" sz="quarter" idx="11"/>
          </p:nvPr>
        </p:nvSpPr>
        <p:spPr>
          <a:xfrm>
            <a:off x="684212" y="6172200"/>
            <a:ext cx="7543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0363200" y="5578475"/>
            <a:ext cx="1142245" cy="669925"/>
          </a:xfrm>
          <a:prstGeom prst="rect">
            <a:avLst/>
          </a:prstGeom>
        </p:spPr>
        <p:txBody>
          <a:bodyPr/>
          <a:lstStyle/>
          <a:p>
            <a:fld id="{2AB873F8-A72B-4CFA-931E-12240147BF47}" type="slidenum">
              <a:rPr lang="en-US" smtClean="0"/>
              <a:t>‹#›</a:t>
            </a:fld>
            <a:endParaRPr lang="en-US"/>
          </a:p>
        </p:txBody>
      </p:sp>
    </p:spTree>
    <p:extLst>
      <p:ext uri="{BB962C8B-B14F-4D97-AF65-F5344CB8AC3E}">
        <p14:creationId xmlns:p14="http://schemas.microsoft.com/office/powerpoint/2010/main" val="2193750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9904412" y="6172200"/>
            <a:ext cx="1600200" cy="365125"/>
          </a:xfrm>
          <a:prstGeom prst="rect">
            <a:avLst/>
          </a:prstGeom>
        </p:spPr>
        <p:txBody>
          <a:bodyPr/>
          <a:lstStyle/>
          <a:p>
            <a:fld id="{0A1A767C-CDD9-4DBA-89A5-58931FD6FD1D}" type="datetimeFigureOut">
              <a:rPr lang="en-US" smtClean="0"/>
              <a:t>1/26/2024</a:t>
            </a:fld>
            <a:endParaRPr lang="en-US"/>
          </a:p>
        </p:txBody>
      </p:sp>
      <p:sp>
        <p:nvSpPr>
          <p:cNvPr id="6" name="Footer Placeholder 5"/>
          <p:cNvSpPr>
            <a:spLocks noGrp="1"/>
          </p:cNvSpPr>
          <p:nvPr>
            <p:ph type="ftr" sz="quarter" idx="11"/>
          </p:nvPr>
        </p:nvSpPr>
        <p:spPr>
          <a:xfrm>
            <a:off x="684212" y="6172200"/>
            <a:ext cx="7543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10363200" y="5578475"/>
            <a:ext cx="1142245" cy="669925"/>
          </a:xfrm>
          <a:prstGeom prst="rect">
            <a:avLst/>
          </a:prstGeom>
        </p:spPr>
        <p:txBody>
          <a:bodyPr/>
          <a:lstStyle/>
          <a:p>
            <a:fld id="{2AB873F8-A72B-4CFA-931E-12240147BF47}" type="slidenum">
              <a:rPr lang="en-US" smtClean="0"/>
              <a:t>‹#›</a:t>
            </a:fld>
            <a:endParaRPr lang="en-US"/>
          </a:p>
        </p:txBody>
      </p:sp>
    </p:spTree>
    <p:extLst>
      <p:ext uri="{BB962C8B-B14F-4D97-AF65-F5344CB8AC3E}">
        <p14:creationId xmlns:p14="http://schemas.microsoft.com/office/powerpoint/2010/main" val="376239411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accent1">
                  <a:lumMod val="40000"/>
                  <a:lumOff val="60000"/>
                </a:schemeClr>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172995" y="220134"/>
            <a:ext cx="10641185" cy="1232922"/>
          </a:xfrm>
          <a:prstGeom prst="rect">
            <a:avLst/>
          </a:prstGeom>
          <a:effectLst/>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72995" y="1512320"/>
            <a:ext cx="11598875" cy="5125546"/>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3" name="Picture 12">
            <a:extLst>
              <a:ext uri="{FF2B5EF4-FFF2-40B4-BE49-F238E27FC236}">
                <a16:creationId xmlns:a16="http://schemas.microsoft.com/office/drawing/2014/main" id="{4F153F4A-938E-4896-8C49-A4E8857C456B}"/>
              </a:ext>
            </a:extLst>
          </p:cNvPr>
          <p:cNvPicPr>
            <a:picLocks noChangeAspect="1"/>
          </p:cNvPicPr>
          <p:nvPr userDrawn="1"/>
        </p:nvPicPr>
        <p:blipFill>
          <a:blip r:embed="rId33"/>
          <a:stretch>
            <a:fillRect/>
          </a:stretch>
        </p:blipFill>
        <p:spPr>
          <a:xfrm>
            <a:off x="10620747" y="137097"/>
            <a:ext cx="1514643" cy="1315959"/>
          </a:xfrm>
          <a:prstGeom prst="rect">
            <a:avLst/>
          </a:prstGeom>
        </p:spPr>
      </p:pic>
    </p:spTree>
    <p:extLst>
      <p:ext uri="{BB962C8B-B14F-4D97-AF65-F5344CB8AC3E}">
        <p14:creationId xmlns:p14="http://schemas.microsoft.com/office/powerpoint/2010/main" val="4163139282"/>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 id="2147483736" r:id="rId13"/>
    <p:sldLayoutId id="2147483737" r:id="rId14"/>
    <p:sldLayoutId id="2147483738" r:id="rId15"/>
    <p:sldLayoutId id="2147483739" r:id="rId16"/>
    <p:sldLayoutId id="2147483740" r:id="rId17"/>
    <p:sldLayoutId id="2147483696" r:id="rId18"/>
    <p:sldLayoutId id="2147483697" r:id="rId19"/>
    <p:sldLayoutId id="2147483745" r:id="rId20"/>
    <p:sldLayoutId id="2147483778" r:id="rId21"/>
    <p:sldLayoutId id="2147483779" r:id="rId22"/>
    <p:sldLayoutId id="2147483780" r:id="rId23"/>
    <p:sldLayoutId id="2147483781" r:id="rId24"/>
    <p:sldLayoutId id="2147483782" r:id="rId25"/>
    <p:sldLayoutId id="2147483783" r:id="rId26"/>
    <p:sldLayoutId id="2147483785" r:id="rId27"/>
    <p:sldLayoutId id="2147483786" r:id="rId28"/>
    <p:sldLayoutId id="2147483787" r:id="rId29"/>
    <p:sldLayoutId id="2147483790" r:id="rId30"/>
    <p:sldLayoutId id="2147483791" r:id="rId31"/>
  </p:sldLayoutIdLst>
  <p:txStyles>
    <p:titleStyle>
      <a:lvl1pPr algn="l" defTabSz="457200" rtl="0" eaLnBrk="1" latinLnBrk="0" hangingPunct="1">
        <a:spcBef>
          <a:spcPct val="0"/>
        </a:spcBef>
        <a:buNone/>
        <a:defRPr sz="3600" kern="1200" cap="none" baseline="0">
          <a:ln w="3175" cmpd="sng">
            <a:noFill/>
          </a:ln>
          <a:solidFill>
            <a:schemeClr val="tx1"/>
          </a:solidFill>
          <a:effectLst/>
          <a:latin typeface="Arial" panose="020B0604020202020204" pitchFamily="34" charset="0"/>
          <a:ea typeface="+mj-ea"/>
          <a:cs typeface="Arial" panose="020B0604020202020204" pitchFamily="34"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3200" kern="1200" cap="none">
          <a:solidFill>
            <a:schemeClr val="tx1"/>
          </a:solidFill>
          <a:effectLst/>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800" kern="1200" cap="none">
          <a:solidFill>
            <a:srgbClr val="7030A0"/>
          </a:solidFill>
          <a:effectLst/>
          <a:latin typeface="Arial" panose="020B0604020202020204" pitchFamily="34" charset="0"/>
          <a:ea typeface="+mn-ea"/>
          <a:cs typeface="Arial" panose="020B0604020202020204" pitchFamily="34" charset="0"/>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400" kern="1200" cap="none">
          <a:solidFill>
            <a:schemeClr val="tx1"/>
          </a:solidFill>
          <a:effectLst/>
          <a:latin typeface="Arial" panose="020B0604020202020204" pitchFamily="34" charset="0"/>
          <a:ea typeface="+mn-ea"/>
          <a:cs typeface="Arial" panose="020B0604020202020204" pitchFamily="34" charset="0"/>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rgbClr val="7030A0"/>
          </a:solidFill>
          <a:effectLst/>
          <a:latin typeface="Arial" panose="020B0604020202020204" pitchFamily="34" charset="0"/>
          <a:ea typeface="+mn-ea"/>
          <a:cs typeface="Arial" panose="020B0604020202020204" pitchFamily="34" charset="0"/>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tx1"/>
          </a:solidFill>
          <a:effectLst/>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flickr.com/photos/lendingmemo_com/32641509978" TargetMode="External"/><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pxhere.com/en/photo/1155592" TargetMode="External"/><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flickr.com/photos/68751915@N05/6870886851" TargetMode="External"/><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flickr.com/photos/31687107@N07/4622511067/" TargetMode="External"/><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hyperlink" Target="https://portaticumu.blogspot.com/2015/12/digitwhiz-esta-startup-va-dedicada.html" TargetMode="External"/><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www.pngall.com/3-number-png/" TargetMode="External"/><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hyperlink" Target="https://www.pexels.com/photo/cutout-paper-composition-of-bank-with-dollar-bills-5849548/" TargetMode="External"/><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hyperlink" Target="mailto:sderrin@gmail.com" TargetMode="Externa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0AAAB0-2393-DB0C-C09A-E4A6D7C4F352}"/>
              </a:ext>
            </a:extLst>
          </p:cNvPr>
          <p:cNvSpPr>
            <a:spLocks noGrp="1"/>
          </p:cNvSpPr>
          <p:nvPr>
            <p:ph type="ctrTitle"/>
          </p:nvPr>
        </p:nvSpPr>
        <p:spPr/>
        <p:txBody>
          <a:bodyPr/>
          <a:lstStyle/>
          <a:p>
            <a:r>
              <a:rPr lang="en-US" dirty="0"/>
              <a:t>SECURE 2.0 Grab Bag Guidance</a:t>
            </a:r>
            <a:br>
              <a:rPr lang="en-US" dirty="0"/>
            </a:br>
            <a:r>
              <a:rPr lang="en-US" dirty="0"/>
              <a:t>Part 1</a:t>
            </a:r>
          </a:p>
        </p:txBody>
      </p:sp>
      <p:sp>
        <p:nvSpPr>
          <p:cNvPr id="3" name="Subtitle 2">
            <a:extLst>
              <a:ext uri="{FF2B5EF4-FFF2-40B4-BE49-F238E27FC236}">
                <a16:creationId xmlns:a16="http://schemas.microsoft.com/office/drawing/2014/main" id="{4DF91D81-EFD6-F468-F65A-CA3992DF962F}"/>
              </a:ext>
            </a:extLst>
          </p:cNvPr>
          <p:cNvSpPr>
            <a:spLocks noGrp="1"/>
          </p:cNvSpPr>
          <p:nvPr>
            <p:ph type="subTitle" idx="1"/>
          </p:nvPr>
        </p:nvSpPr>
        <p:spPr/>
        <p:txBody>
          <a:bodyPr/>
          <a:lstStyle/>
          <a:p>
            <a:r>
              <a:rPr lang="en-US" dirty="0"/>
              <a:t>S. Derrin Watson</a:t>
            </a:r>
          </a:p>
        </p:txBody>
      </p:sp>
    </p:spTree>
    <p:extLst>
      <p:ext uri="{BB962C8B-B14F-4D97-AF65-F5344CB8AC3E}">
        <p14:creationId xmlns:p14="http://schemas.microsoft.com/office/powerpoint/2010/main" val="11385028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83792-A65B-C94B-0933-7462BBEDB595}"/>
              </a:ext>
            </a:extLst>
          </p:cNvPr>
          <p:cNvSpPr>
            <a:spLocks noGrp="1"/>
          </p:cNvSpPr>
          <p:nvPr>
            <p:ph type="title"/>
          </p:nvPr>
        </p:nvSpPr>
        <p:spPr/>
        <p:txBody>
          <a:bodyPr/>
          <a:lstStyle/>
          <a:p>
            <a:r>
              <a:rPr lang="en-US" dirty="0"/>
              <a:t>SECURE Act Issues on Cumulative List</a:t>
            </a:r>
          </a:p>
        </p:txBody>
      </p:sp>
      <p:sp>
        <p:nvSpPr>
          <p:cNvPr id="3" name="Content Placeholder 2">
            <a:extLst>
              <a:ext uri="{FF2B5EF4-FFF2-40B4-BE49-F238E27FC236}">
                <a16:creationId xmlns:a16="http://schemas.microsoft.com/office/drawing/2014/main" id="{EB86AED8-F6A0-2473-CA01-2F155C6B60E4}"/>
              </a:ext>
            </a:extLst>
          </p:cNvPr>
          <p:cNvSpPr>
            <a:spLocks noGrp="1"/>
          </p:cNvSpPr>
          <p:nvPr>
            <p:ph sz="half" idx="1"/>
          </p:nvPr>
        </p:nvSpPr>
        <p:spPr/>
        <p:txBody>
          <a:bodyPr>
            <a:normAutofit fontScale="77500" lnSpcReduction="20000"/>
          </a:bodyPr>
          <a:lstStyle/>
          <a:p>
            <a:r>
              <a:rPr lang="en-US" dirty="0"/>
              <a:t>MEP bad apple rule</a:t>
            </a:r>
          </a:p>
          <a:p>
            <a:pPr lvl="1"/>
            <a:r>
              <a:rPr lang="en-US" dirty="0"/>
              <a:t>2022 proposed regulations</a:t>
            </a:r>
          </a:p>
          <a:p>
            <a:r>
              <a:rPr lang="en-US" dirty="0"/>
              <a:t>QACA deferrals</a:t>
            </a:r>
          </a:p>
          <a:p>
            <a:pPr lvl="1"/>
            <a:r>
              <a:rPr lang="en-US" dirty="0"/>
              <a:t>Notice 2020-86</a:t>
            </a:r>
          </a:p>
          <a:p>
            <a:r>
              <a:rPr lang="en-US" dirty="0"/>
              <a:t>Retroactive 401(k) safe harbor</a:t>
            </a:r>
          </a:p>
          <a:p>
            <a:pPr lvl="1"/>
            <a:r>
              <a:rPr lang="en-US" dirty="0"/>
              <a:t>Notice 2020-86</a:t>
            </a:r>
          </a:p>
          <a:p>
            <a:r>
              <a:rPr lang="en-US" dirty="0"/>
              <a:t>Lifetime income investments</a:t>
            </a:r>
          </a:p>
          <a:p>
            <a:r>
              <a:rPr lang="en-US" dirty="0"/>
              <a:t>LTPT</a:t>
            </a:r>
          </a:p>
          <a:p>
            <a:pPr lvl="1"/>
            <a:r>
              <a:rPr lang="en-US" dirty="0"/>
              <a:t>2023 proposed regulations</a:t>
            </a:r>
          </a:p>
        </p:txBody>
      </p:sp>
      <p:sp>
        <p:nvSpPr>
          <p:cNvPr id="4" name="Content Placeholder 3">
            <a:extLst>
              <a:ext uri="{FF2B5EF4-FFF2-40B4-BE49-F238E27FC236}">
                <a16:creationId xmlns:a16="http://schemas.microsoft.com/office/drawing/2014/main" id="{A6A27A35-F6FB-3083-64A0-EE0EE623DB0E}"/>
              </a:ext>
            </a:extLst>
          </p:cNvPr>
          <p:cNvSpPr>
            <a:spLocks noGrp="1"/>
          </p:cNvSpPr>
          <p:nvPr>
            <p:ph sz="half" idx="2"/>
          </p:nvPr>
        </p:nvSpPr>
        <p:spPr/>
        <p:txBody>
          <a:bodyPr>
            <a:normAutofit fontScale="77500" lnSpcReduction="20000"/>
          </a:bodyPr>
          <a:lstStyle/>
          <a:p>
            <a:r>
              <a:rPr lang="en-US" dirty="0"/>
              <a:t>Qualified birth and adoption distributions</a:t>
            </a:r>
          </a:p>
          <a:p>
            <a:pPr lvl="1"/>
            <a:r>
              <a:rPr lang="en-US" dirty="0"/>
              <a:t>Notice 2020-68</a:t>
            </a:r>
          </a:p>
          <a:p>
            <a:r>
              <a:rPr lang="en-US" dirty="0"/>
              <a:t>RMD rules </a:t>
            </a:r>
          </a:p>
          <a:p>
            <a:pPr lvl="1"/>
            <a:r>
              <a:rPr lang="en-US" dirty="0"/>
              <a:t>2022 proposed regulations</a:t>
            </a:r>
          </a:p>
          <a:p>
            <a:r>
              <a:rPr lang="en-US" dirty="0"/>
              <a:t>Difficulty of care payments</a:t>
            </a:r>
          </a:p>
          <a:p>
            <a:pPr lvl="1"/>
            <a:r>
              <a:rPr lang="en-US" dirty="0"/>
              <a:t>Notice 2020-68</a:t>
            </a:r>
          </a:p>
          <a:p>
            <a:r>
              <a:rPr lang="en-US" dirty="0"/>
              <a:t>Miners Act Age 59½ distributions</a:t>
            </a:r>
          </a:p>
          <a:p>
            <a:pPr lvl="1"/>
            <a:r>
              <a:rPr lang="en-US" dirty="0"/>
              <a:t>Notice 2020-68</a:t>
            </a:r>
          </a:p>
        </p:txBody>
      </p:sp>
      <p:sp>
        <p:nvSpPr>
          <p:cNvPr id="5" name="Slide Number Placeholder 4">
            <a:extLst>
              <a:ext uri="{FF2B5EF4-FFF2-40B4-BE49-F238E27FC236}">
                <a16:creationId xmlns:a16="http://schemas.microsoft.com/office/drawing/2014/main" id="{D98467FF-728E-2DAE-7C3E-D86444491CC2}"/>
              </a:ext>
            </a:extLst>
          </p:cNvPr>
          <p:cNvSpPr>
            <a:spLocks noGrp="1"/>
          </p:cNvSpPr>
          <p:nvPr>
            <p:ph type="sldNum" sz="quarter" idx="12"/>
          </p:nvPr>
        </p:nvSpPr>
        <p:spPr>
          <a:xfrm>
            <a:off x="8737600" y="6356351"/>
            <a:ext cx="28448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a:defRPr/>
            </a:pPr>
            <a:fld id="{DA2D2FE9-C825-4D4A-90E5-7B43D6936AC8}" type="slidenum">
              <a:rPr lang="en-US" smtClean="0"/>
              <a:pPr>
                <a:defRPr/>
              </a:pPr>
              <a:t>10</a:t>
            </a:fld>
            <a:endParaRPr lang="en-US" dirty="0"/>
          </a:p>
        </p:txBody>
      </p:sp>
    </p:spTree>
    <p:extLst>
      <p:ext uri="{BB962C8B-B14F-4D97-AF65-F5344CB8AC3E}">
        <p14:creationId xmlns:p14="http://schemas.microsoft.com/office/powerpoint/2010/main" val="336477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1E7DE0-62FB-2D91-6FF0-B5DC06B5C103}"/>
              </a:ext>
            </a:extLst>
          </p:cNvPr>
          <p:cNvSpPr>
            <a:spLocks noGrp="1"/>
          </p:cNvSpPr>
          <p:nvPr>
            <p:ph type="title"/>
          </p:nvPr>
        </p:nvSpPr>
        <p:spPr/>
        <p:txBody>
          <a:bodyPr/>
          <a:lstStyle/>
          <a:p>
            <a:r>
              <a:rPr lang="en-US" dirty="0"/>
              <a:t>SECURE 2.0 Issues on Cumulative List</a:t>
            </a:r>
          </a:p>
        </p:txBody>
      </p:sp>
      <p:sp>
        <p:nvSpPr>
          <p:cNvPr id="3" name="Content Placeholder 2">
            <a:extLst>
              <a:ext uri="{FF2B5EF4-FFF2-40B4-BE49-F238E27FC236}">
                <a16:creationId xmlns:a16="http://schemas.microsoft.com/office/drawing/2014/main" id="{816964AA-FECA-EEEA-5E8A-BC21D5AD0439}"/>
              </a:ext>
            </a:extLst>
          </p:cNvPr>
          <p:cNvSpPr>
            <a:spLocks noGrp="1"/>
          </p:cNvSpPr>
          <p:nvPr>
            <p:ph sz="half" idx="1"/>
          </p:nvPr>
        </p:nvSpPr>
        <p:spPr>
          <a:xfrm>
            <a:off x="217677" y="1693507"/>
            <a:ext cx="5594648" cy="4508117"/>
          </a:xfrm>
        </p:spPr>
        <p:txBody>
          <a:bodyPr>
            <a:normAutofit fontScale="92500" lnSpcReduction="20000"/>
          </a:bodyPr>
          <a:lstStyle/>
          <a:p>
            <a:r>
              <a:rPr lang="en-US" dirty="0"/>
              <a:t>RMD age 73/75</a:t>
            </a:r>
          </a:p>
          <a:p>
            <a:r>
              <a:rPr lang="en-US" dirty="0"/>
              <a:t>Higher catch-up at 60-63</a:t>
            </a:r>
          </a:p>
          <a:p>
            <a:r>
              <a:rPr lang="en-US" dirty="0"/>
              <a:t>Distributions</a:t>
            </a:r>
          </a:p>
          <a:p>
            <a:pPr lvl="1"/>
            <a:r>
              <a:rPr lang="en-US" dirty="0"/>
              <a:t>Emergency personal expense</a:t>
            </a:r>
          </a:p>
          <a:p>
            <a:pPr lvl="1"/>
            <a:r>
              <a:rPr lang="en-US" dirty="0"/>
              <a:t>Domestic abuse</a:t>
            </a:r>
          </a:p>
          <a:p>
            <a:pPr lvl="1"/>
            <a:r>
              <a:rPr lang="en-US" dirty="0"/>
              <a:t>Disaster relief</a:t>
            </a:r>
          </a:p>
          <a:p>
            <a:pPr lvl="1"/>
            <a:r>
              <a:rPr lang="en-US" dirty="0"/>
              <a:t>Public safety officer</a:t>
            </a:r>
          </a:p>
          <a:p>
            <a:r>
              <a:rPr lang="en-US" dirty="0"/>
              <a:t>SIMPLE nonelective contribution</a:t>
            </a:r>
          </a:p>
          <a:p>
            <a:r>
              <a:rPr lang="en-US" dirty="0"/>
              <a:t>SIMPLE deferral limit</a:t>
            </a:r>
          </a:p>
          <a:p>
            <a:pPr lvl="1"/>
            <a:r>
              <a:rPr lang="en-US" dirty="0"/>
              <a:t>Notice 2024-2</a:t>
            </a:r>
          </a:p>
        </p:txBody>
      </p:sp>
      <p:sp>
        <p:nvSpPr>
          <p:cNvPr id="4" name="Content Placeholder 3">
            <a:extLst>
              <a:ext uri="{FF2B5EF4-FFF2-40B4-BE49-F238E27FC236}">
                <a16:creationId xmlns:a16="http://schemas.microsoft.com/office/drawing/2014/main" id="{5CA16B6E-B347-957A-1109-1C17BDE64760}"/>
              </a:ext>
            </a:extLst>
          </p:cNvPr>
          <p:cNvSpPr>
            <a:spLocks noGrp="1"/>
          </p:cNvSpPr>
          <p:nvPr>
            <p:ph sz="half" idx="2"/>
          </p:nvPr>
        </p:nvSpPr>
        <p:spPr/>
        <p:txBody>
          <a:bodyPr>
            <a:normAutofit fontScale="92500" lnSpcReduction="20000"/>
          </a:bodyPr>
          <a:lstStyle/>
          <a:p>
            <a:r>
              <a:rPr lang="en-US" dirty="0"/>
              <a:t>Starter 401(k)</a:t>
            </a:r>
          </a:p>
          <a:p>
            <a:r>
              <a:rPr lang="en-US" dirty="0"/>
              <a:t>QLAC limits</a:t>
            </a:r>
          </a:p>
          <a:p>
            <a:r>
              <a:rPr lang="en-US" dirty="0"/>
              <a:t>$7,000 cash-out limit</a:t>
            </a:r>
          </a:p>
          <a:p>
            <a:r>
              <a:rPr lang="en-US" dirty="0"/>
              <a:t>No top-heavy for otherwise excludable employee</a:t>
            </a:r>
          </a:p>
          <a:p>
            <a:r>
              <a:rPr lang="en-US" dirty="0"/>
              <a:t>Sole proprietor retro 401(k)</a:t>
            </a:r>
          </a:p>
          <a:p>
            <a:r>
              <a:rPr lang="en-US" dirty="0"/>
              <a:t>Roth employer contributions</a:t>
            </a:r>
          </a:p>
          <a:p>
            <a:pPr lvl="1"/>
            <a:r>
              <a:rPr lang="en-US" dirty="0"/>
              <a:t>Notice 2024-2</a:t>
            </a:r>
          </a:p>
        </p:txBody>
      </p:sp>
      <p:sp>
        <p:nvSpPr>
          <p:cNvPr id="5" name="Slide Number Placeholder 4">
            <a:extLst>
              <a:ext uri="{FF2B5EF4-FFF2-40B4-BE49-F238E27FC236}">
                <a16:creationId xmlns:a16="http://schemas.microsoft.com/office/drawing/2014/main" id="{B9EDD9E4-863C-6064-E0B6-B35DA9B8A616}"/>
              </a:ext>
            </a:extLst>
          </p:cNvPr>
          <p:cNvSpPr>
            <a:spLocks noGrp="1"/>
          </p:cNvSpPr>
          <p:nvPr>
            <p:ph type="sldNum" sz="quarter" idx="12"/>
          </p:nvPr>
        </p:nvSpPr>
        <p:spPr>
          <a:xfrm>
            <a:off x="8737600" y="6356351"/>
            <a:ext cx="28448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a:defRPr/>
            </a:pPr>
            <a:fld id="{DA2D2FE9-C825-4D4A-90E5-7B43D6936AC8}" type="slidenum">
              <a:rPr lang="en-US" smtClean="0"/>
              <a:pPr>
                <a:defRPr/>
              </a:pPr>
              <a:t>11</a:t>
            </a:fld>
            <a:endParaRPr lang="en-US" dirty="0"/>
          </a:p>
        </p:txBody>
      </p:sp>
    </p:spTree>
    <p:extLst>
      <p:ext uri="{BB962C8B-B14F-4D97-AF65-F5344CB8AC3E}">
        <p14:creationId xmlns:p14="http://schemas.microsoft.com/office/powerpoint/2010/main" val="2262828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435B6-3546-23C9-8E17-C62CBB2FB521}"/>
              </a:ext>
            </a:extLst>
          </p:cNvPr>
          <p:cNvSpPr>
            <a:spLocks noGrp="1"/>
          </p:cNvSpPr>
          <p:nvPr>
            <p:ph type="title"/>
          </p:nvPr>
        </p:nvSpPr>
        <p:spPr/>
        <p:txBody>
          <a:bodyPr/>
          <a:lstStyle/>
          <a:p>
            <a:r>
              <a:rPr lang="en-US" dirty="0"/>
              <a:t>SECURE 2.0 Issues </a:t>
            </a:r>
            <a:r>
              <a:rPr lang="en-US" u="sng" dirty="0"/>
              <a:t>Not</a:t>
            </a:r>
            <a:r>
              <a:rPr lang="en-US" dirty="0"/>
              <a:t> on Cumulative List</a:t>
            </a:r>
          </a:p>
        </p:txBody>
      </p:sp>
      <p:sp>
        <p:nvSpPr>
          <p:cNvPr id="3" name="Content Placeholder 2">
            <a:extLst>
              <a:ext uri="{FF2B5EF4-FFF2-40B4-BE49-F238E27FC236}">
                <a16:creationId xmlns:a16="http://schemas.microsoft.com/office/drawing/2014/main" id="{5B0B8F20-892C-FA50-F492-6D89A58400EF}"/>
              </a:ext>
            </a:extLst>
          </p:cNvPr>
          <p:cNvSpPr>
            <a:spLocks noGrp="1"/>
          </p:cNvSpPr>
          <p:nvPr>
            <p:ph sz="half" idx="1"/>
          </p:nvPr>
        </p:nvSpPr>
        <p:spPr>
          <a:xfrm>
            <a:off x="609600" y="1600201"/>
            <a:ext cx="5588000" cy="4525963"/>
          </a:xfrm>
        </p:spPr>
        <p:txBody>
          <a:bodyPr>
            <a:normAutofit fontScale="92500" lnSpcReduction="20000"/>
          </a:bodyPr>
          <a:lstStyle/>
          <a:p>
            <a:r>
              <a:rPr lang="en-US" dirty="0"/>
              <a:t>Student loan match</a:t>
            </a:r>
          </a:p>
          <a:p>
            <a:r>
              <a:rPr lang="en-US" dirty="0"/>
              <a:t>Pension linked emergency savings</a:t>
            </a:r>
          </a:p>
          <a:p>
            <a:r>
              <a:rPr lang="en-US" dirty="0"/>
              <a:t>Mandatory Roth catch-ups</a:t>
            </a:r>
          </a:p>
          <a:p>
            <a:pPr lvl="1"/>
            <a:r>
              <a:rPr lang="en-US" dirty="0"/>
              <a:t>Notice 2023-62</a:t>
            </a:r>
          </a:p>
          <a:p>
            <a:r>
              <a:rPr lang="en-US" dirty="0"/>
              <a:t>ESOP publicly traded definition</a:t>
            </a:r>
          </a:p>
          <a:p>
            <a:r>
              <a:rPr lang="en-US" dirty="0"/>
              <a:t>Items that may not need language</a:t>
            </a:r>
          </a:p>
          <a:p>
            <a:pPr lvl="1"/>
            <a:r>
              <a:rPr lang="en-US" dirty="0"/>
              <a:t>Rely on hardship certification</a:t>
            </a:r>
          </a:p>
          <a:p>
            <a:pPr lvl="1"/>
            <a:r>
              <a:rPr lang="en-US" dirty="0"/>
              <a:t>Retroactive plan adoption</a:t>
            </a:r>
          </a:p>
          <a:p>
            <a:pPr lvl="1"/>
            <a:r>
              <a:rPr lang="en-US" dirty="0"/>
              <a:t>Retroactive deferral increase</a:t>
            </a:r>
          </a:p>
          <a:p>
            <a:pPr lvl="1"/>
            <a:r>
              <a:rPr lang="en-US" dirty="0"/>
              <a:t>Overpayment correction</a:t>
            </a:r>
          </a:p>
          <a:p>
            <a:pPr lvl="1"/>
            <a:endParaRPr lang="en-US" dirty="0"/>
          </a:p>
        </p:txBody>
      </p:sp>
      <p:sp>
        <p:nvSpPr>
          <p:cNvPr id="4" name="Content Placeholder 3">
            <a:extLst>
              <a:ext uri="{FF2B5EF4-FFF2-40B4-BE49-F238E27FC236}">
                <a16:creationId xmlns:a16="http://schemas.microsoft.com/office/drawing/2014/main" id="{5CF2BF29-376D-788D-D53A-8183EAA387D1}"/>
              </a:ext>
            </a:extLst>
          </p:cNvPr>
          <p:cNvSpPr>
            <a:spLocks noGrp="1"/>
          </p:cNvSpPr>
          <p:nvPr>
            <p:ph sz="half" idx="2"/>
          </p:nvPr>
        </p:nvSpPr>
        <p:spPr>
          <a:xfrm>
            <a:off x="6197600" y="1600201"/>
            <a:ext cx="5588000" cy="4525963"/>
          </a:xfrm>
        </p:spPr>
        <p:txBody>
          <a:bodyPr>
            <a:normAutofit fontScale="92500" lnSpcReduction="20000"/>
          </a:bodyPr>
          <a:lstStyle/>
          <a:p>
            <a:r>
              <a:rPr lang="en-US" dirty="0"/>
              <a:t>Notice to unenrolled participants</a:t>
            </a:r>
          </a:p>
          <a:p>
            <a:r>
              <a:rPr lang="en-US" dirty="0"/>
              <a:t>Long-term care distributions</a:t>
            </a:r>
          </a:p>
          <a:p>
            <a:r>
              <a:rPr lang="en-US" dirty="0"/>
              <a:t>RMD rules</a:t>
            </a:r>
          </a:p>
          <a:p>
            <a:pPr lvl="1"/>
            <a:r>
              <a:rPr lang="en-US" dirty="0"/>
              <a:t>Disregard Roth balances</a:t>
            </a:r>
          </a:p>
          <a:p>
            <a:pPr lvl="1"/>
            <a:r>
              <a:rPr lang="en-US" dirty="0"/>
              <a:t>Surviving spouse election</a:t>
            </a:r>
          </a:p>
          <a:p>
            <a:pPr lvl="1"/>
            <a:r>
              <a:rPr lang="en-US" dirty="0"/>
              <a:t>Special needs trust</a:t>
            </a:r>
          </a:p>
          <a:p>
            <a:r>
              <a:rPr lang="en-US" dirty="0"/>
              <a:t>3 issues from Notice 2024-2</a:t>
            </a:r>
          </a:p>
          <a:p>
            <a:pPr lvl="1"/>
            <a:r>
              <a:rPr lang="en-US" dirty="0"/>
              <a:t>Mandatory automatic enrollment</a:t>
            </a:r>
          </a:p>
          <a:p>
            <a:pPr lvl="1"/>
            <a:r>
              <a:rPr lang="en-US" dirty="0"/>
              <a:t>Small deferral incentive</a:t>
            </a:r>
          </a:p>
          <a:p>
            <a:pPr lvl="1"/>
            <a:r>
              <a:rPr lang="en-US" dirty="0"/>
              <a:t>Distributions to terminally ill</a:t>
            </a:r>
          </a:p>
        </p:txBody>
      </p:sp>
      <p:sp>
        <p:nvSpPr>
          <p:cNvPr id="5" name="Slide Number Placeholder 4">
            <a:extLst>
              <a:ext uri="{FF2B5EF4-FFF2-40B4-BE49-F238E27FC236}">
                <a16:creationId xmlns:a16="http://schemas.microsoft.com/office/drawing/2014/main" id="{40E2BA43-BF18-FC01-92D3-38C7E8C293E2}"/>
              </a:ext>
            </a:extLst>
          </p:cNvPr>
          <p:cNvSpPr>
            <a:spLocks noGrp="1"/>
          </p:cNvSpPr>
          <p:nvPr>
            <p:ph type="sldNum" sz="quarter" idx="12"/>
          </p:nvPr>
        </p:nvSpPr>
        <p:spPr>
          <a:xfrm>
            <a:off x="8737600" y="6356351"/>
            <a:ext cx="28448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a:defRPr/>
            </a:pPr>
            <a:fld id="{DA2D2FE9-C825-4D4A-90E5-7B43D6936AC8}" type="slidenum">
              <a:rPr lang="en-US" smtClean="0"/>
              <a:pPr>
                <a:defRPr/>
              </a:pPr>
              <a:t>12</a:t>
            </a:fld>
            <a:endParaRPr lang="en-US" dirty="0"/>
          </a:p>
        </p:txBody>
      </p:sp>
    </p:spTree>
    <p:extLst>
      <p:ext uri="{BB962C8B-B14F-4D97-AF65-F5344CB8AC3E}">
        <p14:creationId xmlns:p14="http://schemas.microsoft.com/office/powerpoint/2010/main" val="2031412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91350-A8DF-2421-8858-DCBDB028EC98}"/>
              </a:ext>
            </a:extLst>
          </p:cNvPr>
          <p:cNvSpPr>
            <a:spLocks noGrp="1"/>
          </p:cNvSpPr>
          <p:nvPr>
            <p:ph type="title"/>
          </p:nvPr>
        </p:nvSpPr>
        <p:spPr>
          <a:xfrm>
            <a:off x="685800" y="2747962"/>
            <a:ext cx="5132916" cy="1362075"/>
          </a:xfrm>
        </p:spPr>
        <p:txBody>
          <a:bodyPr>
            <a:normAutofit fontScale="90000"/>
          </a:bodyPr>
          <a:lstStyle/>
          <a:p>
            <a:r>
              <a:rPr lang="en-US" i="1" dirty="0"/>
              <a:t>De minimis </a:t>
            </a:r>
            <a:r>
              <a:rPr lang="en-US" dirty="0"/>
              <a:t>deferral incentives</a:t>
            </a:r>
          </a:p>
        </p:txBody>
      </p:sp>
      <p:sp>
        <p:nvSpPr>
          <p:cNvPr id="4" name="Slide Number Placeholder 3">
            <a:extLst>
              <a:ext uri="{FF2B5EF4-FFF2-40B4-BE49-F238E27FC236}">
                <a16:creationId xmlns:a16="http://schemas.microsoft.com/office/drawing/2014/main" id="{EA310E1B-B610-F294-CD70-B6A793E1D3AB}"/>
              </a:ext>
            </a:extLst>
          </p:cNvPr>
          <p:cNvSpPr>
            <a:spLocks noGrp="1"/>
          </p:cNvSpPr>
          <p:nvPr>
            <p:ph type="sldNum" sz="quarter" idx="12"/>
          </p:nvPr>
        </p:nvSpPr>
        <p:spPr/>
        <p:txBody>
          <a:bodyPr/>
          <a:lstStyle/>
          <a:p>
            <a:pPr>
              <a:defRPr/>
            </a:pPr>
            <a:fld id="{733E343D-4E28-4BE2-9153-DF3E49ED2C0A}" type="slidenum">
              <a:rPr lang="en-US" smtClean="0"/>
              <a:pPr>
                <a:defRPr/>
              </a:pPr>
              <a:t>13</a:t>
            </a:fld>
            <a:endParaRPr lang="en-US" dirty="0"/>
          </a:p>
        </p:txBody>
      </p:sp>
      <p:pic>
        <p:nvPicPr>
          <p:cNvPr id="3" name="Picture 2">
            <a:extLst>
              <a:ext uri="{FF2B5EF4-FFF2-40B4-BE49-F238E27FC236}">
                <a16:creationId xmlns:a16="http://schemas.microsoft.com/office/drawing/2014/main" id="{F02A8C74-0717-9A16-0C8D-05150359A559}"/>
              </a:ext>
            </a:extLst>
          </p:cNvPr>
          <p:cNvPicPr>
            <a:picLocks noChangeAspect="1"/>
          </p:cNvPicPr>
          <p:nvPr/>
        </p:nvPicPr>
        <p:blipFill>
          <a:blip r:embed="rId2"/>
          <a:stretch>
            <a:fillRect/>
          </a:stretch>
        </p:blipFill>
        <p:spPr>
          <a:xfrm>
            <a:off x="6096000" y="609600"/>
            <a:ext cx="3771900" cy="5486400"/>
          </a:xfrm>
          <a:prstGeom prst="rect">
            <a:avLst/>
          </a:prstGeom>
        </p:spPr>
      </p:pic>
    </p:spTree>
    <p:extLst>
      <p:ext uri="{BB962C8B-B14F-4D97-AF65-F5344CB8AC3E}">
        <p14:creationId xmlns:p14="http://schemas.microsoft.com/office/powerpoint/2010/main" val="354671049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81C923-67B2-207F-0974-A90474F7B60D}"/>
              </a:ext>
            </a:extLst>
          </p:cNvPr>
          <p:cNvSpPr>
            <a:spLocks noGrp="1"/>
          </p:cNvSpPr>
          <p:nvPr>
            <p:ph type="title"/>
          </p:nvPr>
        </p:nvSpPr>
        <p:spPr/>
        <p:txBody>
          <a:bodyPr/>
          <a:lstStyle/>
          <a:p>
            <a:r>
              <a:rPr lang="en-US" dirty="0"/>
              <a:t>Exception to Contingent Benefit Rule</a:t>
            </a:r>
          </a:p>
        </p:txBody>
      </p:sp>
      <p:sp>
        <p:nvSpPr>
          <p:cNvPr id="6" name="Content Placeholder 5">
            <a:extLst>
              <a:ext uri="{FF2B5EF4-FFF2-40B4-BE49-F238E27FC236}">
                <a16:creationId xmlns:a16="http://schemas.microsoft.com/office/drawing/2014/main" id="{EA8A609E-BA72-945A-D518-816EC3B6D0EF}"/>
              </a:ext>
            </a:extLst>
          </p:cNvPr>
          <p:cNvSpPr>
            <a:spLocks noGrp="1"/>
          </p:cNvSpPr>
          <p:nvPr>
            <p:ph idx="10"/>
          </p:nvPr>
        </p:nvSpPr>
        <p:spPr/>
        <p:txBody>
          <a:bodyPr/>
          <a:lstStyle/>
          <a:p>
            <a:r>
              <a:rPr lang="en-US" dirty="0"/>
              <a:t>Law forbids employers sponsoring 401(k)/403(b) plans from conditioning any benefits (other than a match) on whether an employee does or does not defer</a:t>
            </a:r>
          </a:p>
          <a:p>
            <a:r>
              <a:rPr lang="en-US" dirty="0"/>
              <a:t>SECURE 2.0 §113 allows plan to offer</a:t>
            </a:r>
            <a:r>
              <a:rPr lang="en-US" i="1" dirty="0"/>
              <a:t> de minimis </a:t>
            </a:r>
            <a:r>
              <a:rPr lang="en-US" dirty="0"/>
              <a:t>incentive to employees to make deferral elections</a:t>
            </a:r>
          </a:p>
          <a:p>
            <a:pPr lvl="1"/>
            <a:r>
              <a:rPr lang="en-US" dirty="0"/>
              <a:t>Can’t be paid for with plan assets</a:t>
            </a:r>
          </a:p>
          <a:p>
            <a:pPr lvl="1"/>
            <a:r>
              <a:rPr lang="en-US" dirty="0"/>
              <a:t>Effective for plan years beginning after December 29, 2022</a:t>
            </a:r>
          </a:p>
        </p:txBody>
      </p:sp>
      <p:sp>
        <p:nvSpPr>
          <p:cNvPr id="4" name="Slide Number Placeholder 3">
            <a:extLst>
              <a:ext uri="{FF2B5EF4-FFF2-40B4-BE49-F238E27FC236}">
                <a16:creationId xmlns:a16="http://schemas.microsoft.com/office/drawing/2014/main" id="{D18A393F-B568-F0CC-C1C7-783FB16278CC}"/>
              </a:ext>
            </a:extLst>
          </p:cNvPr>
          <p:cNvSpPr>
            <a:spLocks noGrp="1"/>
          </p:cNvSpPr>
          <p:nvPr>
            <p:ph type="sldNum" sz="quarter" idx="4294967295"/>
          </p:nvPr>
        </p:nvSpPr>
        <p:spPr>
          <a:xfrm>
            <a:off x="0" y="0"/>
            <a:ext cx="0" cy="0"/>
          </a:xfrm>
        </p:spPr>
        <p:txBody>
          <a:bodyPr/>
          <a:lstStyle/>
          <a:p>
            <a:pPr>
              <a:defRPr/>
            </a:pPr>
            <a:fld id="{733E343D-4E28-4BE2-9153-DF3E49ED2C0A}" type="slidenum">
              <a:rPr lang="en-US" smtClean="0"/>
              <a:pPr>
                <a:defRPr/>
              </a:pPr>
              <a:t>14</a:t>
            </a:fld>
            <a:endParaRPr lang="en-US" dirty="0"/>
          </a:p>
        </p:txBody>
      </p:sp>
    </p:spTree>
    <p:extLst>
      <p:ext uri="{BB962C8B-B14F-4D97-AF65-F5344CB8AC3E}">
        <p14:creationId xmlns:p14="http://schemas.microsoft.com/office/powerpoint/2010/main" val="20054483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A9BC6-DBF1-56DB-8F5E-49ECC59F474D}"/>
              </a:ext>
            </a:extLst>
          </p:cNvPr>
          <p:cNvSpPr>
            <a:spLocks noGrp="1"/>
          </p:cNvSpPr>
          <p:nvPr>
            <p:ph type="title"/>
          </p:nvPr>
        </p:nvSpPr>
        <p:spPr/>
        <p:txBody>
          <a:bodyPr/>
          <a:lstStyle/>
          <a:p>
            <a:r>
              <a:rPr lang="en-US" dirty="0"/>
              <a:t>What is </a:t>
            </a:r>
            <a:r>
              <a:rPr lang="en-US" i="1" dirty="0"/>
              <a:t>De Minimis</a:t>
            </a:r>
            <a:r>
              <a:rPr lang="en-US" dirty="0"/>
              <a:t>?</a:t>
            </a:r>
          </a:p>
        </p:txBody>
      </p:sp>
      <p:sp>
        <p:nvSpPr>
          <p:cNvPr id="3" name="Content Placeholder 2">
            <a:extLst>
              <a:ext uri="{FF2B5EF4-FFF2-40B4-BE49-F238E27FC236}">
                <a16:creationId xmlns:a16="http://schemas.microsoft.com/office/drawing/2014/main" id="{D7545101-0D94-3B12-FAB3-D5697660DA0B}"/>
              </a:ext>
            </a:extLst>
          </p:cNvPr>
          <p:cNvSpPr>
            <a:spLocks noGrp="1"/>
          </p:cNvSpPr>
          <p:nvPr>
            <p:ph idx="10"/>
          </p:nvPr>
        </p:nvSpPr>
        <p:spPr/>
        <p:txBody>
          <a:bodyPr>
            <a:normAutofit/>
          </a:bodyPr>
          <a:lstStyle/>
          <a:p>
            <a:r>
              <a:rPr lang="en-US" dirty="0"/>
              <a:t>Value is $250 or less</a:t>
            </a:r>
          </a:p>
          <a:p>
            <a:r>
              <a:rPr lang="en-US" dirty="0"/>
              <a:t>Can be spread out</a:t>
            </a:r>
          </a:p>
          <a:p>
            <a:pPr lvl="1"/>
            <a:r>
              <a:rPr lang="en-US" dirty="0"/>
              <a:t>Example:</a:t>
            </a:r>
          </a:p>
          <a:p>
            <a:pPr lvl="2"/>
            <a:r>
              <a:rPr lang="en-US" dirty="0"/>
              <a:t>Offer extended to employees who are not deferring on February 1, 2024</a:t>
            </a:r>
          </a:p>
          <a:p>
            <a:pPr lvl="2"/>
            <a:r>
              <a:rPr lang="en-US" dirty="0"/>
              <a:t>If employee files deferral election by May 31, 2024, employee will receive $100 gift card</a:t>
            </a:r>
          </a:p>
          <a:p>
            <a:pPr lvl="2"/>
            <a:r>
              <a:rPr lang="en-US" dirty="0"/>
              <a:t>If election still in effect May 31, 2025, employee receives another $100 card</a:t>
            </a:r>
          </a:p>
          <a:p>
            <a:pPr lvl="2"/>
            <a:r>
              <a:rPr lang="en-US" dirty="0"/>
              <a:t>If election still in effect May 31, 2026, employee receives another $50 card</a:t>
            </a:r>
          </a:p>
        </p:txBody>
      </p:sp>
      <p:sp>
        <p:nvSpPr>
          <p:cNvPr id="4" name="Slide Number Placeholder 3">
            <a:extLst>
              <a:ext uri="{FF2B5EF4-FFF2-40B4-BE49-F238E27FC236}">
                <a16:creationId xmlns:a16="http://schemas.microsoft.com/office/drawing/2014/main" id="{1F8BE126-DB26-E168-B0B4-0EA01A28C19E}"/>
              </a:ext>
            </a:extLst>
          </p:cNvPr>
          <p:cNvSpPr>
            <a:spLocks noGrp="1"/>
          </p:cNvSpPr>
          <p:nvPr>
            <p:ph type="sldNum" sz="quarter" idx="4294967295"/>
          </p:nvPr>
        </p:nvSpPr>
        <p:spPr>
          <a:xfrm>
            <a:off x="0" y="0"/>
            <a:ext cx="0" cy="0"/>
          </a:xfrm>
        </p:spPr>
        <p:txBody>
          <a:bodyPr/>
          <a:lstStyle/>
          <a:p>
            <a:pPr>
              <a:defRPr/>
            </a:pPr>
            <a:fld id="{1F0C6F80-3DC4-42BB-9350-2118D6F09D9C}" type="slidenum">
              <a:rPr lang="en-US" smtClean="0"/>
              <a:pPr>
                <a:defRPr/>
              </a:pPr>
              <a:t>15</a:t>
            </a:fld>
            <a:endParaRPr lang="en-US" dirty="0"/>
          </a:p>
        </p:txBody>
      </p:sp>
      <p:pic>
        <p:nvPicPr>
          <p:cNvPr id="5" name="Picture 4">
            <a:extLst>
              <a:ext uri="{FF2B5EF4-FFF2-40B4-BE49-F238E27FC236}">
                <a16:creationId xmlns:a16="http://schemas.microsoft.com/office/drawing/2014/main" id="{354EA6C2-1D9B-7E0E-0313-38CB03623813}"/>
              </a:ext>
            </a:extLst>
          </p:cNvPr>
          <p:cNvPicPr>
            <a:picLocks noChangeAspect="1"/>
          </p:cNvPicPr>
          <p:nvPr/>
        </p:nvPicPr>
        <p:blipFill>
          <a:blip r:embed="rId2"/>
          <a:stretch>
            <a:fillRect/>
          </a:stretch>
        </p:blipFill>
        <p:spPr>
          <a:xfrm>
            <a:off x="9261822" y="-71380"/>
            <a:ext cx="3352800" cy="2200275"/>
          </a:xfrm>
          <a:prstGeom prst="rect">
            <a:avLst/>
          </a:prstGeom>
        </p:spPr>
      </p:pic>
    </p:spTree>
    <p:extLst>
      <p:ext uri="{BB962C8B-B14F-4D97-AF65-F5344CB8AC3E}">
        <p14:creationId xmlns:p14="http://schemas.microsoft.com/office/powerpoint/2010/main" val="18417642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4E9E95-E157-B576-6EC9-12C7A5D42129}"/>
              </a:ext>
            </a:extLst>
          </p:cNvPr>
          <p:cNvSpPr>
            <a:spLocks noGrp="1"/>
          </p:cNvSpPr>
          <p:nvPr>
            <p:ph type="title"/>
          </p:nvPr>
        </p:nvSpPr>
        <p:spPr/>
        <p:txBody>
          <a:bodyPr/>
          <a:lstStyle/>
          <a:p>
            <a:r>
              <a:rPr lang="en-US" dirty="0"/>
              <a:t>Other Rules</a:t>
            </a:r>
          </a:p>
        </p:txBody>
      </p:sp>
      <p:sp>
        <p:nvSpPr>
          <p:cNvPr id="3" name="Content Placeholder 2">
            <a:extLst>
              <a:ext uri="{FF2B5EF4-FFF2-40B4-BE49-F238E27FC236}">
                <a16:creationId xmlns:a16="http://schemas.microsoft.com/office/drawing/2014/main" id="{4E3FA5AC-C9DD-C0C7-7700-CE399886EF99}"/>
              </a:ext>
            </a:extLst>
          </p:cNvPr>
          <p:cNvSpPr>
            <a:spLocks noGrp="1"/>
          </p:cNvSpPr>
          <p:nvPr>
            <p:ph idx="10"/>
          </p:nvPr>
        </p:nvSpPr>
        <p:spPr/>
        <p:txBody>
          <a:bodyPr>
            <a:normAutofit/>
          </a:bodyPr>
          <a:lstStyle/>
          <a:p>
            <a:r>
              <a:rPr lang="en-US" dirty="0"/>
              <a:t>Can’t use incentive to encourage </a:t>
            </a:r>
            <a:r>
              <a:rPr lang="en-US" u="sng" dirty="0"/>
              <a:t>increase</a:t>
            </a:r>
            <a:r>
              <a:rPr lang="en-US" dirty="0"/>
              <a:t> in deferrals</a:t>
            </a:r>
          </a:p>
          <a:p>
            <a:pPr lvl="1"/>
            <a:r>
              <a:rPr lang="en-US" dirty="0"/>
              <a:t>Limited to those who are not deferring</a:t>
            </a:r>
          </a:p>
          <a:p>
            <a:r>
              <a:rPr lang="en-US" dirty="0"/>
              <a:t>Matching contributions aren’t deferral incentives</a:t>
            </a:r>
          </a:p>
          <a:p>
            <a:r>
              <a:rPr lang="en-US" dirty="0"/>
              <a:t>Deferral incentives aren’t plan contributions</a:t>
            </a:r>
          </a:p>
          <a:p>
            <a:pPr lvl="1"/>
            <a:r>
              <a:rPr lang="en-US" dirty="0"/>
              <a:t>Not subject to IRC </a:t>
            </a:r>
            <a:r>
              <a:rPr lang="en-US" dirty="0">
                <a:latin typeface="Calibri" panose="020F0502020204030204" pitchFamily="34" charset="0"/>
                <a:cs typeface="Calibri" panose="020F0502020204030204" pitchFamily="34" charset="0"/>
              </a:rPr>
              <a:t>§</a:t>
            </a:r>
            <a:r>
              <a:rPr lang="en-US" dirty="0"/>
              <a:t>415, nondiscrimination, top heavy, etc.</a:t>
            </a:r>
          </a:p>
          <a:p>
            <a:pPr lvl="1"/>
            <a:r>
              <a:rPr lang="en-US" dirty="0"/>
              <a:t>Not subject to deduction limits</a:t>
            </a:r>
          </a:p>
          <a:p>
            <a:r>
              <a:rPr lang="en-US" dirty="0"/>
              <a:t>Gift cards (cash equivalents) are taxable wages</a:t>
            </a:r>
          </a:p>
          <a:p>
            <a:pPr lvl="1"/>
            <a:r>
              <a:rPr lang="en-US" dirty="0"/>
              <a:t>Many other gifts (sporting event tickets) are not</a:t>
            </a:r>
          </a:p>
        </p:txBody>
      </p:sp>
      <p:sp>
        <p:nvSpPr>
          <p:cNvPr id="4" name="Slide Number Placeholder 3">
            <a:extLst>
              <a:ext uri="{FF2B5EF4-FFF2-40B4-BE49-F238E27FC236}">
                <a16:creationId xmlns:a16="http://schemas.microsoft.com/office/drawing/2014/main" id="{3B8EE371-C3F2-7BA9-8364-5DFCA9F899BE}"/>
              </a:ext>
            </a:extLst>
          </p:cNvPr>
          <p:cNvSpPr>
            <a:spLocks noGrp="1"/>
          </p:cNvSpPr>
          <p:nvPr>
            <p:ph type="sldNum" sz="quarter" idx="4294967295"/>
          </p:nvPr>
        </p:nvSpPr>
        <p:spPr>
          <a:xfrm>
            <a:off x="0" y="0"/>
            <a:ext cx="0" cy="0"/>
          </a:xfrm>
        </p:spPr>
        <p:txBody>
          <a:bodyPr/>
          <a:lstStyle/>
          <a:p>
            <a:pPr>
              <a:defRPr/>
            </a:pPr>
            <a:fld id="{1F0C6F80-3DC4-42BB-9350-2118D6F09D9C}" type="slidenum">
              <a:rPr lang="en-US" smtClean="0"/>
              <a:pPr>
                <a:defRPr/>
              </a:pPr>
              <a:t>16</a:t>
            </a:fld>
            <a:endParaRPr lang="en-US" dirty="0"/>
          </a:p>
        </p:txBody>
      </p:sp>
      <p:pic>
        <p:nvPicPr>
          <p:cNvPr id="5" name="Picture 4">
            <a:extLst>
              <a:ext uri="{FF2B5EF4-FFF2-40B4-BE49-F238E27FC236}">
                <a16:creationId xmlns:a16="http://schemas.microsoft.com/office/drawing/2014/main" id="{35BCBE89-C18C-2998-3BA2-A6AF7700A7BB}"/>
              </a:ext>
            </a:extLst>
          </p:cNvPr>
          <p:cNvPicPr>
            <a:picLocks noChangeAspect="1"/>
          </p:cNvPicPr>
          <p:nvPr/>
        </p:nvPicPr>
        <p:blipFill>
          <a:blip r:embed="rId2"/>
          <a:stretch>
            <a:fillRect/>
          </a:stretch>
        </p:blipFill>
        <p:spPr>
          <a:xfrm>
            <a:off x="8813317" y="1709869"/>
            <a:ext cx="3378683" cy="1900509"/>
          </a:xfrm>
          <a:prstGeom prst="rect">
            <a:avLst/>
          </a:prstGeom>
        </p:spPr>
      </p:pic>
    </p:spTree>
    <p:extLst>
      <p:ext uri="{BB962C8B-B14F-4D97-AF65-F5344CB8AC3E}">
        <p14:creationId xmlns:p14="http://schemas.microsoft.com/office/powerpoint/2010/main" val="1832875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F51A8-3F4F-5B21-1B35-D24444B93BF8}"/>
              </a:ext>
            </a:extLst>
          </p:cNvPr>
          <p:cNvSpPr>
            <a:spLocks noGrp="1"/>
          </p:cNvSpPr>
          <p:nvPr>
            <p:ph type="title"/>
          </p:nvPr>
        </p:nvSpPr>
        <p:spPr/>
        <p:txBody>
          <a:bodyPr/>
          <a:lstStyle/>
          <a:p>
            <a:r>
              <a:rPr lang="en-US" dirty="0"/>
              <a:t>Questions the IRS Didn’t Answer</a:t>
            </a:r>
          </a:p>
        </p:txBody>
      </p:sp>
      <p:sp>
        <p:nvSpPr>
          <p:cNvPr id="3" name="Content Placeholder 2">
            <a:extLst>
              <a:ext uri="{FF2B5EF4-FFF2-40B4-BE49-F238E27FC236}">
                <a16:creationId xmlns:a16="http://schemas.microsoft.com/office/drawing/2014/main" id="{8C690BA0-92CD-8E48-2EC8-4D4D3596F817}"/>
              </a:ext>
            </a:extLst>
          </p:cNvPr>
          <p:cNvSpPr>
            <a:spLocks noGrp="1"/>
          </p:cNvSpPr>
          <p:nvPr>
            <p:ph idx="10"/>
          </p:nvPr>
        </p:nvSpPr>
        <p:spPr/>
        <p:txBody>
          <a:bodyPr>
            <a:normAutofit lnSpcReduction="10000"/>
          </a:bodyPr>
          <a:lstStyle/>
          <a:p>
            <a:r>
              <a:rPr lang="en-US" dirty="0"/>
              <a:t>Suppose employer says “all employees who file new deferral elections will be entered into a drawing for an iPad (value $1,300)”</a:t>
            </a:r>
          </a:p>
          <a:p>
            <a:r>
              <a:rPr lang="en-US" dirty="0"/>
              <a:t>Suppose 10 employees file deferral elections out of 100 eligible for the incentive</a:t>
            </a:r>
          </a:p>
          <a:p>
            <a:r>
              <a:rPr lang="en-US" dirty="0"/>
              <a:t>Is the value of the incentive:</a:t>
            </a:r>
          </a:p>
          <a:p>
            <a:pPr lvl="1"/>
            <a:r>
              <a:rPr lang="en-US" dirty="0"/>
              <a:t>$1,300 value of iPad</a:t>
            </a:r>
          </a:p>
          <a:p>
            <a:pPr lvl="1"/>
            <a:r>
              <a:rPr lang="en-US" dirty="0"/>
              <a:t>$130 value of each lottery ticket issued</a:t>
            </a:r>
          </a:p>
          <a:p>
            <a:pPr lvl="1"/>
            <a:r>
              <a:rPr lang="en-US" dirty="0"/>
              <a:t>$13 value of each lottery ticket available</a:t>
            </a:r>
          </a:p>
          <a:p>
            <a:pPr lvl="1"/>
            <a:r>
              <a:rPr lang="en-US" dirty="0"/>
              <a:t>Something else</a:t>
            </a:r>
          </a:p>
        </p:txBody>
      </p:sp>
      <p:sp>
        <p:nvSpPr>
          <p:cNvPr id="4" name="Slide Number Placeholder 3">
            <a:extLst>
              <a:ext uri="{FF2B5EF4-FFF2-40B4-BE49-F238E27FC236}">
                <a16:creationId xmlns:a16="http://schemas.microsoft.com/office/drawing/2014/main" id="{46F97B48-E7F2-9182-D550-61B42AF0376D}"/>
              </a:ext>
            </a:extLst>
          </p:cNvPr>
          <p:cNvSpPr>
            <a:spLocks noGrp="1"/>
          </p:cNvSpPr>
          <p:nvPr>
            <p:ph type="sldNum" sz="quarter" idx="4294967295"/>
          </p:nvPr>
        </p:nvSpPr>
        <p:spPr>
          <a:xfrm>
            <a:off x="0" y="0"/>
            <a:ext cx="0" cy="0"/>
          </a:xfrm>
        </p:spPr>
        <p:txBody>
          <a:bodyPr/>
          <a:lstStyle/>
          <a:p>
            <a:pPr>
              <a:defRPr/>
            </a:pPr>
            <a:fld id="{1F0C6F80-3DC4-42BB-9350-2118D6F09D9C}" type="slidenum">
              <a:rPr lang="en-US" smtClean="0"/>
              <a:pPr>
                <a:defRPr/>
              </a:pPr>
              <a:t>17</a:t>
            </a:fld>
            <a:endParaRPr lang="en-US" dirty="0"/>
          </a:p>
        </p:txBody>
      </p:sp>
      <p:pic>
        <p:nvPicPr>
          <p:cNvPr id="5" name="Picture 4">
            <a:extLst>
              <a:ext uri="{FF2B5EF4-FFF2-40B4-BE49-F238E27FC236}">
                <a16:creationId xmlns:a16="http://schemas.microsoft.com/office/drawing/2014/main" id="{901386F1-CA5D-D6FA-B81C-1F5BE4AD4DD6}"/>
              </a:ext>
            </a:extLst>
          </p:cNvPr>
          <p:cNvPicPr>
            <a:picLocks noChangeAspect="1"/>
          </p:cNvPicPr>
          <p:nvPr/>
        </p:nvPicPr>
        <p:blipFill rotWithShape="1">
          <a:blip r:embed="rId2"/>
          <a:srcRect l="6959" t="1697" r="6052"/>
          <a:stretch/>
        </p:blipFill>
        <p:spPr>
          <a:xfrm>
            <a:off x="8332509" y="3687004"/>
            <a:ext cx="2146380" cy="2985330"/>
          </a:xfrm>
          <a:prstGeom prst="rect">
            <a:avLst/>
          </a:prstGeom>
        </p:spPr>
      </p:pic>
    </p:spTree>
    <p:extLst>
      <p:ext uri="{BB962C8B-B14F-4D97-AF65-F5344CB8AC3E}">
        <p14:creationId xmlns:p14="http://schemas.microsoft.com/office/powerpoint/2010/main" val="4052156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1CADF1-FDF8-174E-ACCE-B97A7C7EDA18}"/>
              </a:ext>
            </a:extLst>
          </p:cNvPr>
          <p:cNvSpPr>
            <a:spLocks noGrp="1"/>
          </p:cNvSpPr>
          <p:nvPr>
            <p:ph type="title"/>
          </p:nvPr>
        </p:nvSpPr>
        <p:spPr>
          <a:xfrm>
            <a:off x="304800" y="2747962"/>
            <a:ext cx="6352116" cy="1362075"/>
          </a:xfrm>
        </p:spPr>
        <p:txBody>
          <a:bodyPr>
            <a:normAutofit fontScale="90000"/>
          </a:bodyPr>
          <a:lstStyle/>
          <a:p>
            <a:r>
              <a:rPr lang="en-US" dirty="0"/>
              <a:t>Terminally Ill Individual Distributions (“TIID”)</a:t>
            </a:r>
          </a:p>
        </p:txBody>
      </p:sp>
      <p:sp>
        <p:nvSpPr>
          <p:cNvPr id="4" name="Slide Number Placeholder 3">
            <a:extLst>
              <a:ext uri="{FF2B5EF4-FFF2-40B4-BE49-F238E27FC236}">
                <a16:creationId xmlns:a16="http://schemas.microsoft.com/office/drawing/2014/main" id="{4173C268-83CE-B42D-BDF3-00430F7038DD}"/>
              </a:ext>
            </a:extLst>
          </p:cNvPr>
          <p:cNvSpPr>
            <a:spLocks noGrp="1"/>
          </p:cNvSpPr>
          <p:nvPr>
            <p:ph type="sldNum" sz="quarter" idx="12"/>
          </p:nvPr>
        </p:nvSpPr>
        <p:spPr/>
        <p:txBody>
          <a:bodyPr/>
          <a:lstStyle/>
          <a:p>
            <a:pPr>
              <a:defRPr/>
            </a:pPr>
            <a:fld id="{1F0C6F80-3DC4-42BB-9350-2118D6F09D9C}" type="slidenum">
              <a:rPr lang="en-US" smtClean="0"/>
              <a:pPr>
                <a:defRPr/>
              </a:pPr>
              <a:t>18</a:t>
            </a:fld>
            <a:endParaRPr lang="en-US" dirty="0"/>
          </a:p>
        </p:txBody>
      </p:sp>
      <p:pic>
        <p:nvPicPr>
          <p:cNvPr id="3" name="Picture 2">
            <a:extLst>
              <a:ext uri="{FF2B5EF4-FFF2-40B4-BE49-F238E27FC236}">
                <a16:creationId xmlns:a16="http://schemas.microsoft.com/office/drawing/2014/main" id="{76B82110-2B43-5C92-2C01-C16CD8D5A57A}"/>
              </a:ext>
            </a:extLst>
          </p:cNvPr>
          <p:cNvPicPr>
            <a:picLocks noChangeAspect="1"/>
          </p:cNvPicPr>
          <p:nvPr/>
        </p:nvPicPr>
        <p:blipFill>
          <a:blip r:embed="rId2"/>
          <a:stretch>
            <a:fillRect/>
          </a:stretch>
        </p:blipFill>
        <p:spPr>
          <a:xfrm>
            <a:off x="6934200" y="1447800"/>
            <a:ext cx="3955161" cy="4267200"/>
          </a:xfrm>
          <a:prstGeom prst="rect">
            <a:avLst/>
          </a:prstGeom>
        </p:spPr>
      </p:pic>
    </p:spTree>
    <p:extLst>
      <p:ext uri="{BB962C8B-B14F-4D97-AF65-F5344CB8AC3E}">
        <p14:creationId xmlns:p14="http://schemas.microsoft.com/office/powerpoint/2010/main" val="4639109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7871E-4F18-3294-4212-43D9A24B847D}"/>
              </a:ext>
            </a:extLst>
          </p:cNvPr>
          <p:cNvSpPr>
            <a:spLocks noGrp="1"/>
          </p:cNvSpPr>
          <p:nvPr>
            <p:ph type="title"/>
          </p:nvPr>
        </p:nvSpPr>
        <p:spPr/>
        <p:txBody>
          <a:bodyPr/>
          <a:lstStyle/>
          <a:p>
            <a:r>
              <a:rPr lang="en-US" dirty="0"/>
              <a:t>TIIDs</a:t>
            </a:r>
          </a:p>
        </p:txBody>
      </p:sp>
      <p:sp>
        <p:nvSpPr>
          <p:cNvPr id="3" name="Content Placeholder 2">
            <a:extLst>
              <a:ext uri="{FF2B5EF4-FFF2-40B4-BE49-F238E27FC236}">
                <a16:creationId xmlns:a16="http://schemas.microsoft.com/office/drawing/2014/main" id="{530416B1-578B-00D5-8ABC-F400B83C03E7}"/>
              </a:ext>
            </a:extLst>
          </p:cNvPr>
          <p:cNvSpPr>
            <a:spLocks noGrp="1"/>
          </p:cNvSpPr>
          <p:nvPr>
            <p:ph idx="10"/>
          </p:nvPr>
        </p:nvSpPr>
        <p:spPr/>
        <p:txBody>
          <a:bodyPr>
            <a:normAutofit/>
          </a:bodyPr>
          <a:lstStyle/>
          <a:p>
            <a:r>
              <a:rPr lang="en-US" dirty="0"/>
              <a:t>SECURE 2.0 §326 exempts TIIDs from plans or IRAs from 10% premature distribution penalty tax</a:t>
            </a:r>
          </a:p>
          <a:p>
            <a:pPr lvl="1"/>
            <a:r>
              <a:rPr lang="en-US" dirty="0"/>
              <a:t>Not currently distributable event for plans (participant needs to qualify for a distribution some other way)</a:t>
            </a:r>
          </a:p>
          <a:p>
            <a:pPr lvl="1"/>
            <a:r>
              <a:rPr lang="en-US" dirty="0"/>
              <a:t>Technical correction bill would change that</a:t>
            </a:r>
          </a:p>
          <a:p>
            <a:r>
              <a:rPr lang="en-US" dirty="0"/>
              <a:t>Can recontribute TIID within 3 years</a:t>
            </a:r>
          </a:p>
          <a:p>
            <a:r>
              <a:rPr lang="en-US" dirty="0"/>
              <a:t>Notice 2024-2 comments at length on these distributions</a:t>
            </a:r>
          </a:p>
          <a:p>
            <a:pPr lvl="1"/>
            <a:r>
              <a:rPr lang="en-US" dirty="0"/>
              <a:t>Available for qualified (including DB plans) and 403(b) plans; not 457(b) plans</a:t>
            </a:r>
          </a:p>
        </p:txBody>
      </p:sp>
      <p:sp>
        <p:nvSpPr>
          <p:cNvPr id="4" name="Slide Number Placeholder 3">
            <a:extLst>
              <a:ext uri="{FF2B5EF4-FFF2-40B4-BE49-F238E27FC236}">
                <a16:creationId xmlns:a16="http://schemas.microsoft.com/office/drawing/2014/main" id="{84741584-61D0-5A1C-DB8B-CA6FC0EF563E}"/>
              </a:ext>
            </a:extLst>
          </p:cNvPr>
          <p:cNvSpPr>
            <a:spLocks noGrp="1"/>
          </p:cNvSpPr>
          <p:nvPr>
            <p:ph type="sldNum" sz="quarter" idx="4294967295"/>
          </p:nvPr>
        </p:nvSpPr>
        <p:spPr>
          <a:xfrm>
            <a:off x="0" y="0"/>
            <a:ext cx="0" cy="0"/>
          </a:xfrm>
        </p:spPr>
        <p:txBody>
          <a:bodyPr/>
          <a:lstStyle/>
          <a:p>
            <a:pPr>
              <a:defRPr/>
            </a:pPr>
            <a:fld id="{1F0C6F80-3DC4-42BB-9350-2118D6F09D9C}" type="slidenum">
              <a:rPr lang="en-US" smtClean="0"/>
              <a:pPr>
                <a:defRPr/>
              </a:pPr>
              <a:t>19</a:t>
            </a:fld>
            <a:endParaRPr lang="en-US" dirty="0"/>
          </a:p>
        </p:txBody>
      </p:sp>
    </p:spTree>
    <p:extLst>
      <p:ext uri="{BB962C8B-B14F-4D97-AF65-F5344CB8AC3E}">
        <p14:creationId xmlns:p14="http://schemas.microsoft.com/office/powerpoint/2010/main" val="32861110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AE19FD0-F360-CEC0-2942-5C469665C4A2}"/>
              </a:ext>
            </a:extLst>
          </p:cNvPr>
          <p:cNvSpPr>
            <a:spLocks noGrp="1"/>
          </p:cNvSpPr>
          <p:nvPr>
            <p:ph type="title"/>
          </p:nvPr>
        </p:nvSpPr>
        <p:spPr/>
        <p:txBody>
          <a:bodyPr/>
          <a:lstStyle/>
          <a:p>
            <a:r>
              <a:rPr lang="en-US" dirty="0"/>
              <a:t>What’s Happened</a:t>
            </a:r>
          </a:p>
        </p:txBody>
      </p:sp>
      <p:sp>
        <p:nvSpPr>
          <p:cNvPr id="6" name="Content Placeholder 5">
            <a:extLst>
              <a:ext uri="{FF2B5EF4-FFF2-40B4-BE49-F238E27FC236}">
                <a16:creationId xmlns:a16="http://schemas.microsoft.com/office/drawing/2014/main" id="{30EA257B-9012-B780-B213-094BD8EAA31D}"/>
              </a:ext>
            </a:extLst>
          </p:cNvPr>
          <p:cNvSpPr>
            <a:spLocks noGrp="1"/>
          </p:cNvSpPr>
          <p:nvPr>
            <p:ph idx="10"/>
          </p:nvPr>
        </p:nvSpPr>
        <p:spPr/>
        <p:txBody>
          <a:bodyPr>
            <a:normAutofit/>
          </a:bodyPr>
          <a:lstStyle/>
          <a:p>
            <a:r>
              <a:rPr lang="en-US" dirty="0"/>
              <a:t>December 29, 2022: President signed SECURE 2.0</a:t>
            </a:r>
          </a:p>
          <a:p>
            <a:r>
              <a:rPr lang="en-US" dirty="0"/>
              <a:t>November 25, 2023: Treasury released proposed LTPT regulations</a:t>
            </a:r>
          </a:p>
          <a:p>
            <a:r>
              <a:rPr lang="en-US" dirty="0"/>
              <a:t>December 20, 2023: IRS released Notice 2024-2</a:t>
            </a:r>
          </a:p>
          <a:p>
            <a:pPr lvl="1"/>
            <a:r>
              <a:rPr lang="en-US" dirty="0"/>
              <a:t>Q&amp;As on 12 issues in SECURE 2.0 – Grab Bag Guidance</a:t>
            </a:r>
          </a:p>
          <a:p>
            <a:pPr lvl="2"/>
            <a:r>
              <a:rPr lang="en-US" dirty="0"/>
              <a:t>Out of over 90 provisions</a:t>
            </a:r>
          </a:p>
          <a:p>
            <a:r>
              <a:rPr lang="en-US" dirty="0"/>
              <a:t>December 20, 2023: IRS released Notice 2024-3</a:t>
            </a:r>
          </a:p>
          <a:p>
            <a:pPr lvl="1"/>
            <a:r>
              <a:rPr lang="en-US" dirty="0"/>
              <a:t>Cumulative List of Changes</a:t>
            </a:r>
          </a:p>
          <a:p>
            <a:pPr lvl="2"/>
            <a:r>
              <a:rPr lang="en-US" dirty="0"/>
              <a:t>Dictate provisions in Cycle 4 DC documents</a:t>
            </a:r>
          </a:p>
          <a:p>
            <a:endParaRPr lang="en-US" dirty="0"/>
          </a:p>
        </p:txBody>
      </p:sp>
      <p:sp>
        <p:nvSpPr>
          <p:cNvPr id="4" name="Slide Number Placeholder 3">
            <a:extLst>
              <a:ext uri="{FF2B5EF4-FFF2-40B4-BE49-F238E27FC236}">
                <a16:creationId xmlns:a16="http://schemas.microsoft.com/office/drawing/2014/main" id="{D97E3963-2B60-E4F4-BEA8-2A06FED05E2D}"/>
              </a:ext>
            </a:extLst>
          </p:cNvPr>
          <p:cNvSpPr>
            <a:spLocks noGrp="1"/>
          </p:cNvSpPr>
          <p:nvPr>
            <p:ph type="sldNum" sz="quarter" idx="4294967295"/>
          </p:nvPr>
        </p:nvSpPr>
        <p:spPr>
          <a:xfrm>
            <a:off x="0" y="0"/>
            <a:ext cx="0" cy="0"/>
          </a:xfrm>
        </p:spPr>
        <p:txBody>
          <a:bodyPr/>
          <a:lstStyle/>
          <a:p>
            <a:pPr>
              <a:defRPr/>
            </a:pPr>
            <a:fld id="{733E343D-4E28-4BE2-9153-DF3E49ED2C0A}" type="slidenum">
              <a:rPr lang="en-US" smtClean="0"/>
              <a:pPr>
                <a:defRPr/>
              </a:pPr>
              <a:t>2</a:t>
            </a:fld>
            <a:endParaRPr lang="en-US" dirty="0"/>
          </a:p>
        </p:txBody>
      </p:sp>
      <p:pic>
        <p:nvPicPr>
          <p:cNvPr id="2" name="Picture 1">
            <a:extLst>
              <a:ext uri="{FF2B5EF4-FFF2-40B4-BE49-F238E27FC236}">
                <a16:creationId xmlns:a16="http://schemas.microsoft.com/office/drawing/2014/main" id="{A4FB026B-3535-EE99-9E89-2DF056836BCC}"/>
              </a:ext>
            </a:extLst>
          </p:cNvPr>
          <p:cNvPicPr>
            <a:picLocks noChangeAspect="1"/>
          </p:cNvPicPr>
          <p:nvPr/>
        </p:nvPicPr>
        <p:blipFill>
          <a:blip r:embed="rId2"/>
          <a:stretch>
            <a:fillRect/>
          </a:stretch>
        </p:blipFill>
        <p:spPr>
          <a:xfrm>
            <a:off x="9559114" y="3429000"/>
            <a:ext cx="2632886" cy="2632886"/>
          </a:xfrm>
          <a:prstGeom prst="rect">
            <a:avLst/>
          </a:prstGeom>
        </p:spPr>
      </p:pic>
    </p:spTree>
    <p:extLst>
      <p:ext uri="{BB962C8B-B14F-4D97-AF65-F5344CB8AC3E}">
        <p14:creationId xmlns:p14="http://schemas.microsoft.com/office/powerpoint/2010/main" val="6826469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BC88BD-994D-D52D-EC64-7F2EBDE1060E}"/>
              </a:ext>
            </a:extLst>
          </p:cNvPr>
          <p:cNvSpPr>
            <a:spLocks noGrp="1"/>
          </p:cNvSpPr>
          <p:nvPr>
            <p:ph type="title"/>
          </p:nvPr>
        </p:nvSpPr>
        <p:spPr/>
        <p:txBody>
          <a:bodyPr/>
          <a:lstStyle/>
          <a:p>
            <a:r>
              <a:rPr lang="en-US" dirty="0"/>
              <a:t>TIID definition</a:t>
            </a:r>
          </a:p>
        </p:txBody>
      </p:sp>
      <p:sp>
        <p:nvSpPr>
          <p:cNvPr id="3" name="Content Placeholder 2">
            <a:extLst>
              <a:ext uri="{FF2B5EF4-FFF2-40B4-BE49-F238E27FC236}">
                <a16:creationId xmlns:a16="http://schemas.microsoft.com/office/drawing/2014/main" id="{BE650759-8313-5B27-DD10-472DF30AB89B}"/>
              </a:ext>
            </a:extLst>
          </p:cNvPr>
          <p:cNvSpPr>
            <a:spLocks noGrp="1"/>
          </p:cNvSpPr>
          <p:nvPr>
            <p:ph idx="10"/>
          </p:nvPr>
        </p:nvSpPr>
        <p:spPr/>
        <p:txBody>
          <a:bodyPr/>
          <a:lstStyle/>
          <a:p>
            <a:r>
              <a:rPr lang="en-US" dirty="0"/>
              <a:t>Distribution made on or after date physician certifies in writing that individual has an illness or physical condition such that death is reasonably expected to occur in 84 months or less</a:t>
            </a:r>
          </a:p>
          <a:p>
            <a:pPr lvl="1"/>
            <a:r>
              <a:rPr lang="en-US" dirty="0"/>
              <a:t>Detailed rules on certification</a:t>
            </a:r>
          </a:p>
          <a:p>
            <a:pPr lvl="1"/>
            <a:r>
              <a:rPr lang="en-US" dirty="0"/>
              <a:t>Plan or IRA custodian must receive certification before distribution to treat it as TIID</a:t>
            </a:r>
          </a:p>
          <a:p>
            <a:r>
              <a:rPr lang="en-US" dirty="0"/>
              <a:t>No limit on amount of TIID</a:t>
            </a:r>
          </a:p>
        </p:txBody>
      </p:sp>
      <p:sp>
        <p:nvSpPr>
          <p:cNvPr id="4" name="Slide Number Placeholder 3">
            <a:extLst>
              <a:ext uri="{FF2B5EF4-FFF2-40B4-BE49-F238E27FC236}">
                <a16:creationId xmlns:a16="http://schemas.microsoft.com/office/drawing/2014/main" id="{1C8986EC-CE1F-D2F9-ED6E-9C9826953582}"/>
              </a:ext>
            </a:extLst>
          </p:cNvPr>
          <p:cNvSpPr>
            <a:spLocks noGrp="1"/>
          </p:cNvSpPr>
          <p:nvPr>
            <p:ph type="sldNum" sz="quarter" idx="4294967295"/>
          </p:nvPr>
        </p:nvSpPr>
        <p:spPr>
          <a:xfrm>
            <a:off x="0" y="0"/>
            <a:ext cx="0" cy="0"/>
          </a:xfrm>
        </p:spPr>
        <p:txBody>
          <a:bodyPr/>
          <a:lstStyle/>
          <a:p>
            <a:pPr>
              <a:defRPr/>
            </a:pPr>
            <a:fld id="{1F0C6F80-3DC4-42BB-9350-2118D6F09D9C}" type="slidenum">
              <a:rPr lang="en-US" smtClean="0"/>
              <a:pPr>
                <a:defRPr/>
              </a:pPr>
              <a:t>20</a:t>
            </a:fld>
            <a:endParaRPr lang="en-US" dirty="0"/>
          </a:p>
        </p:txBody>
      </p:sp>
      <p:pic>
        <p:nvPicPr>
          <p:cNvPr id="5" name="Picture 4">
            <a:extLst>
              <a:ext uri="{FF2B5EF4-FFF2-40B4-BE49-F238E27FC236}">
                <a16:creationId xmlns:a16="http://schemas.microsoft.com/office/drawing/2014/main" id="{63614239-F0C1-AB5E-3250-38CE23B1D480}"/>
              </a:ext>
            </a:extLst>
          </p:cNvPr>
          <p:cNvPicPr>
            <a:picLocks noChangeAspect="1"/>
          </p:cNvPicPr>
          <p:nvPr/>
        </p:nvPicPr>
        <p:blipFill>
          <a:blip r:embed="rId2"/>
          <a:stretch>
            <a:fillRect/>
          </a:stretch>
        </p:blipFill>
        <p:spPr>
          <a:xfrm>
            <a:off x="5426044" y="4058609"/>
            <a:ext cx="3251200" cy="2438400"/>
          </a:xfrm>
          <a:prstGeom prst="rect">
            <a:avLst/>
          </a:prstGeom>
        </p:spPr>
      </p:pic>
    </p:spTree>
    <p:extLst>
      <p:ext uri="{BB962C8B-B14F-4D97-AF65-F5344CB8AC3E}">
        <p14:creationId xmlns:p14="http://schemas.microsoft.com/office/powerpoint/2010/main" val="33370614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548B02-48E1-44DD-7416-9727AE0C7D64}"/>
              </a:ext>
            </a:extLst>
          </p:cNvPr>
          <p:cNvSpPr>
            <a:spLocks noGrp="1"/>
          </p:cNvSpPr>
          <p:nvPr>
            <p:ph type="title"/>
          </p:nvPr>
        </p:nvSpPr>
        <p:spPr/>
        <p:txBody>
          <a:bodyPr/>
          <a:lstStyle/>
          <a:p>
            <a:r>
              <a:rPr lang="en-US" dirty="0"/>
              <a:t>Options</a:t>
            </a:r>
          </a:p>
        </p:txBody>
      </p:sp>
      <p:sp>
        <p:nvSpPr>
          <p:cNvPr id="3" name="Content Placeholder 2">
            <a:extLst>
              <a:ext uri="{FF2B5EF4-FFF2-40B4-BE49-F238E27FC236}">
                <a16:creationId xmlns:a16="http://schemas.microsoft.com/office/drawing/2014/main" id="{7B7EDF7F-773E-EF99-2E1F-65DC3F48F44C}"/>
              </a:ext>
            </a:extLst>
          </p:cNvPr>
          <p:cNvSpPr>
            <a:spLocks noGrp="1"/>
          </p:cNvSpPr>
          <p:nvPr>
            <p:ph idx="10"/>
          </p:nvPr>
        </p:nvSpPr>
        <p:spPr/>
        <p:txBody>
          <a:bodyPr/>
          <a:lstStyle/>
          <a:p>
            <a:r>
              <a:rPr lang="en-US" dirty="0"/>
              <a:t>Plan doesn’t have to offer TIIDs</a:t>
            </a:r>
          </a:p>
          <a:p>
            <a:pPr lvl="1"/>
            <a:r>
              <a:rPr lang="en-US" dirty="0"/>
              <a:t>Only impact is how TIIDs are treated on Form 1099-R</a:t>
            </a:r>
          </a:p>
          <a:p>
            <a:r>
              <a:rPr lang="en-US" dirty="0"/>
              <a:t>Participant receiving in-service plan distribution from a plan that doesn’t offer TIIDs can treat it as a TIID if:</a:t>
            </a:r>
          </a:p>
          <a:p>
            <a:pPr lvl="1"/>
            <a:r>
              <a:rPr lang="en-US" dirty="0"/>
              <a:t>Participant has previously received written physician certification</a:t>
            </a:r>
          </a:p>
          <a:p>
            <a:pPr lvl="1"/>
            <a:r>
              <a:rPr lang="en-US" dirty="0"/>
              <a:t>Participant claims TIID treatment by filing Form 5329</a:t>
            </a:r>
          </a:p>
          <a:p>
            <a:pPr marL="0" indent="0">
              <a:buNone/>
            </a:pPr>
            <a:endParaRPr lang="en-US" dirty="0"/>
          </a:p>
        </p:txBody>
      </p:sp>
      <p:sp>
        <p:nvSpPr>
          <p:cNvPr id="4" name="Slide Number Placeholder 3">
            <a:extLst>
              <a:ext uri="{FF2B5EF4-FFF2-40B4-BE49-F238E27FC236}">
                <a16:creationId xmlns:a16="http://schemas.microsoft.com/office/drawing/2014/main" id="{0638F70B-BB2A-3C7E-6A13-5F81D7B8EE3C}"/>
              </a:ext>
            </a:extLst>
          </p:cNvPr>
          <p:cNvSpPr>
            <a:spLocks noGrp="1"/>
          </p:cNvSpPr>
          <p:nvPr>
            <p:ph type="sldNum" sz="quarter" idx="4294967295"/>
          </p:nvPr>
        </p:nvSpPr>
        <p:spPr>
          <a:xfrm>
            <a:off x="0" y="0"/>
            <a:ext cx="0" cy="0"/>
          </a:xfrm>
        </p:spPr>
        <p:txBody>
          <a:bodyPr/>
          <a:lstStyle/>
          <a:p>
            <a:pPr>
              <a:defRPr/>
            </a:pPr>
            <a:fld id="{1F0C6F80-3DC4-42BB-9350-2118D6F09D9C}" type="slidenum">
              <a:rPr lang="en-US" smtClean="0"/>
              <a:pPr>
                <a:defRPr/>
              </a:pPr>
              <a:t>21</a:t>
            </a:fld>
            <a:endParaRPr lang="en-US" dirty="0"/>
          </a:p>
        </p:txBody>
      </p:sp>
    </p:spTree>
    <p:extLst>
      <p:ext uri="{BB962C8B-B14F-4D97-AF65-F5344CB8AC3E}">
        <p14:creationId xmlns:p14="http://schemas.microsoft.com/office/powerpoint/2010/main" val="14680772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E03F8-D024-DA85-49A0-F3BC95702BFC}"/>
              </a:ext>
            </a:extLst>
          </p:cNvPr>
          <p:cNvSpPr>
            <a:spLocks noGrp="1"/>
          </p:cNvSpPr>
          <p:nvPr>
            <p:ph type="title"/>
          </p:nvPr>
        </p:nvSpPr>
        <p:spPr/>
        <p:txBody>
          <a:bodyPr/>
          <a:lstStyle/>
          <a:p>
            <a:r>
              <a:rPr lang="en-US" dirty="0"/>
              <a:t>Post-Severance Distributions</a:t>
            </a:r>
          </a:p>
        </p:txBody>
      </p:sp>
      <p:sp>
        <p:nvSpPr>
          <p:cNvPr id="3" name="Content Placeholder 2">
            <a:extLst>
              <a:ext uri="{FF2B5EF4-FFF2-40B4-BE49-F238E27FC236}">
                <a16:creationId xmlns:a16="http://schemas.microsoft.com/office/drawing/2014/main" id="{B3B5245A-A1F8-68CA-52DA-3F1D85265F97}"/>
              </a:ext>
            </a:extLst>
          </p:cNvPr>
          <p:cNvSpPr>
            <a:spLocks noGrp="1"/>
          </p:cNvSpPr>
          <p:nvPr>
            <p:ph idx="10"/>
          </p:nvPr>
        </p:nvSpPr>
        <p:spPr/>
        <p:txBody>
          <a:bodyPr/>
          <a:lstStyle/>
          <a:p>
            <a:r>
              <a:rPr lang="en-US" dirty="0"/>
              <a:t>Notice 2024-2 doesn’t acknowledge that post-severance distributions could be TIIDs</a:t>
            </a:r>
          </a:p>
          <a:p>
            <a:pPr lvl="1"/>
            <a:r>
              <a:rPr lang="en-US" dirty="0"/>
              <a:t>Could be because statute refers to “employees”</a:t>
            </a:r>
          </a:p>
          <a:p>
            <a:r>
              <a:rPr lang="en-US" dirty="0"/>
              <a:t>Easy way around it:</a:t>
            </a:r>
          </a:p>
          <a:p>
            <a:pPr lvl="1"/>
            <a:r>
              <a:rPr lang="en-US" dirty="0"/>
              <a:t>Roll post-severance distribution to IRA</a:t>
            </a:r>
          </a:p>
          <a:p>
            <a:pPr lvl="1"/>
            <a:r>
              <a:rPr lang="en-US" dirty="0"/>
              <a:t>Provide physician certificate to IRA custodian</a:t>
            </a:r>
          </a:p>
          <a:p>
            <a:pPr lvl="1"/>
            <a:r>
              <a:rPr lang="en-US" dirty="0"/>
              <a:t>Take TIID from IRA</a:t>
            </a:r>
          </a:p>
        </p:txBody>
      </p:sp>
      <p:sp>
        <p:nvSpPr>
          <p:cNvPr id="4" name="Slide Number Placeholder 3">
            <a:extLst>
              <a:ext uri="{FF2B5EF4-FFF2-40B4-BE49-F238E27FC236}">
                <a16:creationId xmlns:a16="http://schemas.microsoft.com/office/drawing/2014/main" id="{DC85D613-D235-3AFD-CDA1-3B86DD372A08}"/>
              </a:ext>
            </a:extLst>
          </p:cNvPr>
          <p:cNvSpPr>
            <a:spLocks noGrp="1"/>
          </p:cNvSpPr>
          <p:nvPr>
            <p:ph type="sldNum" sz="quarter" idx="4294967295"/>
          </p:nvPr>
        </p:nvSpPr>
        <p:spPr>
          <a:xfrm>
            <a:off x="0" y="0"/>
            <a:ext cx="0" cy="0"/>
          </a:xfrm>
        </p:spPr>
        <p:txBody>
          <a:bodyPr/>
          <a:lstStyle/>
          <a:p>
            <a:pPr>
              <a:defRPr/>
            </a:pPr>
            <a:fld id="{1F0C6F80-3DC4-42BB-9350-2118D6F09D9C}" type="slidenum">
              <a:rPr lang="en-US" smtClean="0"/>
              <a:pPr>
                <a:defRPr/>
              </a:pPr>
              <a:t>22</a:t>
            </a:fld>
            <a:endParaRPr lang="en-US" dirty="0"/>
          </a:p>
        </p:txBody>
      </p:sp>
      <p:pic>
        <p:nvPicPr>
          <p:cNvPr id="5" name="Picture 4">
            <a:extLst>
              <a:ext uri="{FF2B5EF4-FFF2-40B4-BE49-F238E27FC236}">
                <a16:creationId xmlns:a16="http://schemas.microsoft.com/office/drawing/2014/main" id="{91818435-15D8-7109-919E-68B0D6907C55}"/>
              </a:ext>
            </a:extLst>
          </p:cNvPr>
          <p:cNvPicPr>
            <a:picLocks noChangeAspect="1"/>
          </p:cNvPicPr>
          <p:nvPr/>
        </p:nvPicPr>
        <p:blipFill>
          <a:blip r:embed="rId2"/>
          <a:stretch>
            <a:fillRect/>
          </a:stretch>
        </p:blipFill>
        <p:spPr>
          <a:xfrm>
            <a:off x="8534400" y="2286000"/>
            <a:ext cx="2047875" cy="3276600"/>
          </a:xfrm>
          <a:prstGeom prst="rect">
            <a:avLst/>
          </a:prstGeom>
        </p:spPr>
      </p:pic>
    </p:spTree>
    <p:extLst>
      <p:ext uri="{BB962C8B-B14F-4D97-AF65-F5344CB8AC3E}">
        <p14:creationId xmlns:p14="http://schemas.microsoft.com/office/powerpoint/2010/main" val="216999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EA9CD-4969-1176-3CD3-473AA2191AB9}"/>
              </a:ext>
            </a:extLst>
          </p:cNvPr>
          <p:cNvSpPr>
            <a:spLocks noGrp="1"/>
          </p:cNvSpPr>
          <p:nvPr>
            <p:ph type="title"/>
          </p:nvPr>
        </p:nvSpPr>
        <p:spPr>
          <a:xfrm>
            <a:off x="609600" y="274638"/>
            <a:ext cx="10972800" cy="1143000"/>
          </a:xfrm>
        </p:spPr>
        <p:txBody>
          <a:bodyPr wrap="square" anchor="ctr">
            <a:normAutofit/>
          </a:bodyPr>
          <a:lstStyle/>
          <a:p>
            <a:r>
              <a:rPr lang="en-US" dirty="0"/>
              <a:t>Four credits for eligible employers</a:t>
            </a:r>
          </a:p>
        </p:txBody>
      </p:sp>
      <p:sp>
        <p:nvSpPr>
          <p:cNvPr id="3" name="Content Placeholder 2">
            <a:extLst>
              <a:ext uri="{FF2B5EF4-FFF2-40B4-BE49-F238E27FC236}">
                <a16:creationId xmlns:a16="http://schemas.microsoft.com/office/drawing/2014/main" id="{7065D399-A9DF-267C-042C-CA458E50874F}"/>
              </a:ext>
            </a:extLst>
          </p:cNvPr>
          <p:cNvSpPr>
            <a:spLocks noGrp="1"/>
          </p:cNvSpPr>
          <p:nvPr>
            <p:ph sz="half" idx="1"/>
          </p:nvPr>
        </p:nvSpPr>
        <p:spPr>
          <a:xfrm>
            <a:off x="609600" y="1600201"/>
            <a:ext cx="5384800" cy="4525963"/>
          </a:xfrm>
        </p:spPr>
        <p:txBody>
          <a:bodyPr wrap="square" anchor="t">
            <a:normAutofit/>
          </a:bodyPr>
          <a:lstStyle/>
          <a:p>
            <a:r>
              <a:rPr lang="en-US" dirty="0"/>
              <a:t>Code §45E(a) Startup costs credit </a:t>
            </a:r>
          </a:p>
          <a:p>
            <a:r>
              <a:rPr lang="en-US" dirty="0"/>
              <a:t>Code §45E(f) Employer contribution credit</a:t>
            </a:r>
          </a:p>
          <a:p>
            <a:r>
              <a:rPr lang="en-US" dirty="0"/>
              <a:t>Code §45T EACA credit</a:t>
            </a:r>
          </a:p>
          <a:p>
            <a:r>
              <a:rPr lang="en-US" dirty="0"/>
              <a:t>Code §45AA Military spouse</a:t>
            </a:r>
          </a:p>
        </p:txBody>
      </p:sp>
      <p:pic>
        <p:nvPicPr>
          <p:cNvPr id="5" name="Picture 4" descr="A close-up of wooden letters&#10;&#10;Description automatically generated">
            <a:extLst>
              <a:ext uri="{FF2B5EF4-FFF2-40B4-BE49-F238E27FC236}">
                <a16:creationId xmlns:a16="http://schemas.microsoft.com/office/drawing/2014/main" id="{3BD7F6A3-B7B2-845D-87D6-D660F15F201B}"/>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197600" y="1827055"/>
            <a:ext cx="5384800" cy="4072255"/>
          </a:xfrm>
          <a:prstGeom prst="rect">
            <a:avLst/>
          </a:prstGeom>
          <a:noFill/>
        </p:spPr>
      </p:pic>
      <p:sp>
        <p:nvSpPr>
          <p:cNvPr id="4" name="Slide Number Placeholder 3">
            <a:extLst>
              <a:ext uri="{FF2B5EF4-FFF2-40B4-BE49-F238E27FC236}">
                <a16:creationId xmlns:a16="http://schemas.microsoft.com/office/drawing/2014/main" id="{842AEAB5-F4A2-269C-EC85-83D101E883CB}"/>
              </a:ext>
            </a:extLst>
          </p:cNvPr>
          <p:cNvSpPr>
            <a:spLocks noGrp="1"/>
          </p:cNvSpPr>
          <p:nvPr>
            <p:ph type="sldNum" sz="quarter" idx="12"/>
          </p:nvPr>
        </p:nvSpPr>
        <p:spPr>
          <a:xfrm>
            <a:off x="8737600" y="6356351"/>
            <a:ext cx="2844800"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a:spcAft>
                <a:spcPts val="600"/>
              </a:spcAft>
              <a:defRPr/>
            </a:pPr>
            <a:fld id="{DA2D2FE9-C825-4D4A-90E5-7B43D6936AC8}" type="slidenum">
              <a:rPr lang="en-US" smtClean="0"/>
              <a:pPr>
                <a:spcAft>
                  <a:spcPts val="600"/>
                </a:spcAft>
                <a:defRPr/>
              </a:pPr>
              <a:t>23</a:t>
            </a:fld>
            <a:endParaRPr lang="en-US"/>
          </a:p>
        </p:txBody>
      </p:sp>
    </p:spTree>
    <p:extLst>
      <p:ext uri="{BB962C8B-B14F-4D97-AF65-F5344CB8AC3E}">
        <p14:creationId xmlns:p14="http://schemas.microsoft.com/office/powerpoint/2010/main" val="5838933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435827-D9C6-CA44-753D-5471996B9D93}"/>
              </a:ext>
            </a:extLst>
          </p:cNvPr>
          <p:cNvSpPr>
            <a:spLocks noGrp="1"/>
          </p:cNvSpPr>
          <p:nvPr>
            <p:ph type="title"/>
          </p:nvPr>
        </p:nvSpPr>
        <p:spPr/>
        <p:txBody>
          <a:bodyPr/>
          <a:lstStyle/>
          <a:p>
            <a:r>
              <a:rPr lang="en-US" dirty="0"/>
              <a:t>What they have in common</a:t>
            </a:r>
          </a:p>
        </p:txBody>
      </p:sp>
      <p:sp>
        <p:nvSpPr>
          <p:cNvPr id="3" name="Content Placeholder 2">
            <a:extLst>
              <a:ext uri="{FF2B5EF4-FFF2-40B4-BE49-F238E27FC236}">
                <a16:creationId xmlns:a16="http://schemas.microsoft.com/office/drawing/2014/main" id="{4F05AD46-140E-3FB8-3D40-2BBC5A3F3643}"/>
              </a:ext>
            </a:extLst>
          </p:cNvPr>
          <p:cNvSpPr>
            <a:spLocks noGrp="1"/>
          </p:cNvSpPr>
          <p:nvPr>
            <p:ph idx="10"/>
          </p:nvPr>
        </p:nvSpPr>
        <p:spPr/>
        <p:txBody>
          <a:bodyPr>
            <a:normAutofit/>
          </a:bodyPr>
          <a:lstStyle/>
          <a:p>
            <a:r>
              <a:rPr lang="en-US" dirty="0"/>
              <a:t>They are available for a limited time-frame</a:t>
            </a:r>
          </a:p>
          <a:p>
            <a:r>
              <a:rPr lang="en-US" dirty="0"/>
              <a:t>They are subject to dollar limits</a:t>
            </a:r>
          </a:p>
          <a:p>
            <a:r>
              <a:rPr lang="en-US" dirty="0"/>
              <a:t>Only “Eligible employers” described in Code §</a:t>
            </a:r>
            <a:r>
              <a:rPr lang="nn-NO" dirty="0"/>
              <a:t>408(p)(2)(C)(i) can claim them</a:t>
            </a:r>
          </a:p>
          <a:p>
            <a:pPr lvl="1"/>
            <a:r>
              <a:rPr lang="nn-NO" dirty="0"/>
              <a:t>That section defines who can set up a SIMPLE IRA</a:t>
            </a:r>
          </a:p>
          <a:p>
            <a:r>
              <a:rPr lang="nn-NO" dirty="0"/>
              <a:t>We received guidance on all four credits in Notice 2024-2 or Notice 2020-68</a:t>
            </a:r>
            <a:endParaRPr lang="en-US" dirty="0"/>
          </a:p>
          <a:p>
            <a:r>
              <a:rPr lang="en-US" dirty="0"/>
              <a:t>Credits aren’t refundable</a:t>
            </a:r>
          </a:p>
          <a:p>
            <a:pPr lvl="1"/>
            <a:r>
              <a:rPr lang="en-US" dirty="0"/>
              <a:t>So tax-exempt and governmental can’t use them</a:t>
            </a:r>
          </a:p>
        </p:txBody>
      </p:sp>
      <p:sp>
        <p:nvSpPr>
          <p:cNvPr id="4" name="Slide Number Placeholder 3">
            <a:extLst>
              <a:ext uri="{FF2B5EF4-FFF2-40B4-BE49-F238E27FC236}">
                <a16:creationId xmlns:a16="http://schemas.microsoft.com/office/drawing/2014/main" id="{9217FF8B-C8BF-5A88-415C-DD46A726E79A}"/>
              </a:ext>
            </a:extLst>
          </p:cNvPr>
          <p:cNvSpPr>
            <a:spLocks noGrp="1"/>
          </p:cNvSpPr>
          <p:nvPr>
            <p:ph type="sldNum" sz="quarter" idx="4294967295"/>
          </p:nvPr>
        </p:nvSpPr>
        <p:spPr>
          <a:xfrm>
            <a:off x="0" y="0"/>
            <a:ext cx="0" cy="0"/>
          </a:xfrm>
        </p:spPr>
        <p:txBody>
          <a:bodyPr/>
          <a:lstStyle/>
          <a:p>
            <a:pPr>
              <a:defRPr/>
            </a:pPr>
            <a:fld id="{1F0C6F80-3DC4-42BB-9350-2118D6F09D9C}" type="slidenum">
              <a:rPr lang="en-US" smtClean="0"/>
              <a:pPr>
                <a:defRPr/>
              </a:pPr>
              <a:t>24</a:t>
            </a:fld>
            <a:endParaRPr lang="en-US" dirty="0"/>
          </a:p>
        </p:txBody>
      </p:sp>
    </p:spTree>
    <p:extLst>
      <p:ext uri="{BB962C8B-B14F-4D97-AF65-F5344CB8AC3E}">
        <p14:creationId xmlns:p14="http://schemas.microsoft.com/office/powerpoint/2010/main" val="35123058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8AB021-1573-7DB8-2CFD-0C83A978C58C}"/>
              </a:ext>
            </a:extLst>
          </p:cNvPr>
          <p:cNvSpPr>
            <a:spLocks noGrp="1"/>
          </p:cNvSpPr>
          <p:nvPr>
            <p:ph type="title"/>
          </p:nvPr>
        </p:nvSpPr>
        <p:spPr/>
        <p:txBody>
          <a:bodyPr/>
          <a:lstStyle/>
          <a:p>
            <a:r>
              <a:rPr lang="en-US" dirty="0"/>
              <a:t>408(p)(2)(C)(i) Eligible Employer</a:t>
            </a:r>
          </a:p>
        </p:txBody>
      </p:sp>
      <p:sp>
        <p:nvSpPr>
          <p:cNvPr id="3" name="Content Placeholder 2">
            <a:extLst>
              <a:ext uri="{FF2B5EF4-FFF2-40B4-BE49-F238E27FC236}">
                <a16:creationId xmlns:a16="http://schemas.microsoft.com/office/drawing/2014/main" id="{7BB070A6-23AB-D4DF-3A06-5F6A187B629D}"/>
              </a:ext>
            </a:extLst>
          </p:cNvPr>
          <p:cNvSpPr>
            <a:spLocks noGrp="1"/>
          </p:cNvSpPr>
          <p:nvPr>
            <p:ph idx="10"/>
          </p:nvPr>
        </p:nvSpPr>
        <p:spPr/>
        <p:txBody>
          <a:bodyPr/>
          <a:lstStyle/>
          <a:p>
            <a:r>
              <a:rPr lang="en-US" sz="2400" dirty="0"/>
              <a:t>(I) </a:t>
            </a:r>
            <a:r>
              <a:rPr lang="en-US" sz="2400" b="1" dirty="0"/>
              <a:t>In general. </a:t>
            </a:r>
            <a:r>
              <a:rPr lang="en-US" sz="2400" dirty="0"/>
              <a:t>The term "eligible employer" means, with respect to any year, an employer which had no more than 100 employees who received at least $5,000 of compensation from the employer for the preceding year.</a:t>
            </a:r>
          </a:p>
          <a:p>
            <a:r>
              <a:rPr lang="en-US" sz="2400" dirty="0"/>
              <a:t>(II) </a:t>
            </a:r>
            <a:r>
              <a:rPr lang="en-US" sz="2400" b="1" dirty="0"/>
              <a:t>2-year grace period. </a:t>
            </a:r>
            <a:r>
              <a:rPr lang="en-US" sz="2400" dirty="0"/>
              <a:t>An eligible employer who establishes and maintains a plan under this subsection for 1 or more years and who fails to be an eligible employer for any subsequent year shall be treated as an eligible employer for the 2 years following the last year the employer was an eligible employer. </a:t>
            </a:r>
          </a:p>
          <a:p>
            <a:pPr lvl="1"/>
            <a:r>
              <a:rPr lang="en-US" sz="2200" dirty="0"/>
              <a:t>If such failure is due to any acquisition, disposition, or similar transaction involving an eligible employer, the preceding sentence shall not apply.</a:t>
            </a:r>
          </a:p>
        </p:txBody>
      </p:sp>
      <p:sp>
        <p:nvSpPr>
          <p:cNvPr id="4" name="Slide Number Placeholder 3">
            <a:extLst>
              <a:ext uri="{FF2B5EF4-FFF2-40B4-BE49-F238E27FC236}">
                <a16:creationId xmlns:a16="http://schemas.microsoft.com/office/drawing/2014/main" id="{47445B5A-A502-9C20-A8D2-57B9F4EC9D42}"/>
              </a:ext>
            </a:extLst>
          </p:cNvPr>
          <p:cNvSpPr>
            <a:spLocks noGrp="1"/>
          </p:cNvSpPr>
          <p:nvPr>
            <p:ph type="sldNum" sz="quarter" idx="4294967295"/>
          </p:nvPr>
        </p:nvSpPr>
        <p:spPr>
          <a:xfrm>
            <a:off x="0" y="0"/>
            <a:ext cx="0" cy="0"/>
          </a:xfrm>
        </p:spPr>
        <p:txBody>
          <a:bodyPr/>
          <a:lstStyle/>
          <a:p>
            <a:pPr>
              <a:defRPr/>
            </a:pPr>
            <a:fld id="{1F0C6F80-3DC4-42BB-9350-2118D6F09D9C}" type="slidenum">
              <a:rPr lang="en-US" smtClean="0"/>
              <a:pPr>
                <a:defRPr/>
              </a:pPr>
              <a:t>25</a:t>
            </a:fld>
            <a:endParaRPr lang="en-US" dirty="0"/>
          </a:p>
        </p:txBody>
      </p:sp>
    </p:spTree>
    <p:extLst>
      <p:ext uri="{BB962C8B-B14F-4D97-AF65-F5344CB8AC3E}">
        <p14:creationId xmlns:p14="http://schemas.microsoft.com/office/powerpoint/2010/main" val="22498127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E61AC-2930-E902-5774-BE7695FAA763}"/>
              </a:ext>
            </a:extLst>
          </p:cNvPr>
          <p:cNvSpPr>
            <a:spLocks noGrp="1"/>
          </p:cNvSpPr>
          <p:nvPr>
            <p:ph type="title"/>
          </p:nvPr>
        </p:nvSpPr>
        <p:spPr>
          <a:xfrm>
            <a:off x="609600" y="274638"/>
            <a:ext cx="10972800" cy="1143000"/>
          </a:xfrm>
        </p:spPr>
        <p:txBody>
          <a:bodyPr wrap="square" anchor="ctr">
            <a:normAutofit/>
          </a:bodyPr>
          <a:lstStyle/>
          <a:p>
            <a:r>
              <a:rPr lang="en-US" dirty="0"/>
              <a:t>Guidance:  Notice 98-4 §B</a:t>
            </a:r>
          </a:p>
        </p:txBody>
      </p:sp>
      <p:pic>
        <p:nvPicPr>
          <p:cNvPr id="6" name="Picture 5" descr="Colorful beads on a wooden stick&#10;&#10;Description automatically generated with medium confidence">
            <a:extLst>
              <a:ext uri="{FF2B5EF4-FFF2-40B4-BE49-F238E27FC236}">
                <a16:creationId xmlns:a16="http://schemas.microsoft.com/office/drawing/2014/main" id="{C29F20DD-2889-8F05-3D97-AFBB828853C3}"/>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7992" r="2779" b="3"/>
          <a:stretch/>
        </p:blipFill>
        <p:spPr>
          <a:xfrm>
            <a:off x="609600" y="1600201"/>
            <a:ext cx="5384800" cy="4525963"/>
          </a:xfrm>
          <a:prstGeom prst="rect">
            <a:avLst/>
          </a:prstGeom>
          <a:noFill/>
        </p:spPr>
      </p:pic>
      <p:sp>
        <p:nvSpPr>
          <p:cNvPr id="3" name="Content Placeholder 2">
            <a:extLst>
              <a:ext uri="{FF2B5EF4-FFF2-40B4-BE49-F238E27FC236}">
                <a16:creationId xmlns:a16="http://schemas.microsoft.com/office/drawing/2014/main" id="{29C565FB-2C8C-BA3B-8A6E-68B03A69F952}"/>
              </a:ext>
            </a:extLst>
          </p:cNvPr>
          <p:cNvSpPr>
            <a:spLocks noGrp="1"/>
          </p:cNvSpPr>
          <p:nvPr>
            <p:ph sz="half" idx="2"/>
          </p:nvPr>
        </p:nvSpPr>
        <p:spPr>
          <a:xfrm>
            <a:off x="6197600" y="1600201"/>
            <a:ext cx="5384800" cy="4525963"/>
          </a:xfrm>
        </p:spPr>
        <p:txBody>
          <a:bodyPr wrap="square" anchor="t">
            <a:normAutofit lnSpcReduction="10000"/>
          </a:bodyPr>
          <a:lstStyle/>
          <a:p>
            <a:pPr>
              <a:lnSpc>
                <a:spcPct val="90000"/>
              </a:lnSpc>
            </a:pPr>
            <a:r>
              <a:rPr lang="en-US" sz="2200" dirty="0"/>
              <a:t>Count employees of all related employers</a:t>
            </a:r>
          </a:p>
          <a:p>
            <a:pPr lvl="1">
              <a:lnSpc>
                <a:spcPct val="90000"/>
              </a:lnSpc>
            </a:pPr>
            <a:r>
              <a:rPr lang="en-US" sz="2200" dirty="0">
                <a:solidFill>
                  <a:schemeClr val="tx1"/>
                </a:solidFill>
              </a:rPr>
              <a:t>Controlled group, ASG, etc.</a:t>
            </a:r>
          </a:p>
          <a:p>
            <a:pPr>
              <a:lnSpc>
                <a:spcPct val="90000"/>
              </a:lnSpc>
            </a:pPr>
            <a:r>
              <a:rPr lang="en-US" sz="2200" dirty="0"/>
              <a:t>Count all employees, including union and nonresident alien, whether or not they meet eligibility requirements</a:t>
            </a:r>
          </a:p>
          <a:p>
            <a:pPr lvl="1">
              <a:lnSpc>
                <a:spcPct val="90000"/>
              </a:lnSpc>
            </a:pPr>
            <a:r>
              <a:rPr lang="en-US" sz="2200" dirty="0">
                <a:solidFill>
                  <a:schemeClr val="tx1"/>
                </a:solidFill>
              </a:rPr>
              <a:t>Count them if they were employed at any time during the year</a:t>
            </a:r>
          </a:p>
          <a:p>
            <a:pPr lvl="1">
              <a:lnSpc>
                <a:spcPct val="90000"/>
              </a:lnSpc>
            </a:pPr>
            <a:r>
              <a:rPr lang="en-US" sz="2200" dirty="0">
                <a:solidFill>
                  <a:schemeClr val="tx1"/>
                </a:solidFill>
              </a:rPr>
              <a:t>Include leased employees under Code §414(n)</a:t>
            </a:r>
          </a:p>
          <a:p>
            <a:pPr>
              <a:lnSpc>
                <a:spcPct val="90000"/>
              </a:lnSpc>
            </a:pPr>
            <a:r>
              <a:rPr lang="en-US" sz="2200" dirty="0"/>
              <a:t>Count self-employed individuals (partners, sole proprietors)</a:t>
            </a:r>
          </a:p>
          <a:p>
            <a:pPr lvl="1">
              <a:lnSpc>
                <a:spcPct val="90000"/>
              </a:lnSpc>
            </a:pPr>
            <a:r>
              <a:rPr lang="en-US" sz="2200" dirty="0">
                <a:solidFill>
                  <a:schemeClr val="tx1"/>
                </a:solidFill>
              </a:rPr>
              <a:t>Compensation is earned income</a:t>
            </a:r>
          </a:p>
        </p:txBody>
      </p:sp>
      <p:sp>
        <p:nvSpPr>
          <p:cNvPr id="4" name="Slide Number Placeholder 3">
            <a:extLst>
              <a:ext uri="{FF2B5EF4-FFF2-40B4-BE49-F238E27FC236}">
                <a16:creationId xmlns:a16="http://schemas.microsoft.com/office/drawing/2014/main" id="{5FA3D0D8-04B6-FCF3-0EA7-2C11E920A37F}"/>
              </a:ext>
            </a:extLst>
          </p:cNvPr>
          <p:cNvSpPr>
            <a:spLocks noGrp="1"/>
          </p:cNvSpPr>
          <p:nvPr>
            <p:ph type="sldNum" sz="quarter" idx="12"/>
          </p:nvPr>
        </p:nvSpPr>
        <p:spPr>
          <a:xfrm>
            <a:off x="8737600" y="6356351"/>
            <a:ext cx="2844800"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a:spcAft>
                <a:spcPts val="600"/>
              </a:spcAft>
              <a:defRPr/>
            </a:pPr>
            <a:fld id="{DA2D2FE9-C825-4D4A-90E5-7B43D6936AC8}" type="slidenum">
              <a:rPr lang="en-US" smtClean="0"/>
              <a:pPr>
                <a:spcAft>
                  <a:spcPts val="600"/>
                </a:spcAft>
                <a:defRPr/>
              </a:pPr>
              <a:t>26</a:t>
            </a:fld>
            <a:endParaRPr lang="en-US"/>
          </a:p>
        </p:txBody>
      </p:sp>
    </p:spTree>
    <p:extLst>
      <p:ext uri="{BB962C8B-B14F-4D97-AF65-F5344CB8AC3E}">
        <p14:creationId xmlns:p14="http://schemas.microsoft.com/office/powerpoint/2010/main" val="7365686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FD2FA3-CF00-C4BE-F992-CCD2C710ACA8}"/>
              </a:ext>
            </a:extLst>
          </p:cNvPr>
          <p:cNvSpPr>
            <a:spLocks noGrp="1"/>
          </p:cNvSpPr>
          <p:nvPr>
            <p:ph type="title"/>
          </p:nvPr>
        </p:nvSpPr>
        <p:spPr/>
        <p:txBody>
          <a:bodyPr/>
          <a:lstStyle/>
          <a:p>
            <a:r>
              <a:rPr lang="en-US" dirty="0"/>
              <a:t>Example of grace period</a:t>
            </a:r>
          </a:p>
        </p:txBody>
      </p:sp>
      <p:sp>
        <p:nvSpPr>
          <p:cNvPr id="3" name="Content Placeholder 2">
            <a:extLst>
              <a:ext uri="{FF2B5EF4-FFF2-40B4-BE49-F238E27FC236}">
                <a16:creationId xmlns:a16="http://schemas.microsoft.com/office/drawing/2014/main" id="{A08D89E5-F8DC-D65B-9756-F706BB97D24D}"/>
              </a:ext>
            </a:extLst>
          </p:cNvPr>
          <p:cNvSpPr>
            <a:spLocks noGrp="1"/>
          </p:cNvSpPr>
          <p:nvPr>
            <p:ph idx="10"/>
          </p:nvPr>
        </p:nvSpPr>
        <p:spPr/>
        <p:txBody>
          <a:bodyPr>
            <a:normAutofit/>
          </a:bodyPr>
          <a:lstStyle/>
          <a:p>
            <a:r>
              <a:rPr lang="en-US" dirty="0"/>
              <a:t>Employer established plan in 2023</a:t>
            </a:r>
          </a:p>
          <a:p>
            <a:r>
              <a:rPr lang="en-US" dirty="0"/>
              <a:t>95 employees who earned at least $5,000 in 2022: </a:t>
            </a:r>
          </a:p>
          <a:p>
            <a:pPr lvl="1"/>
            <a:r>
              <a:rPr lang="en-US" dirty="0"/>
              <a:t>Eligible employer for 2023</a:t>
            </a:r>
          </a:p>
          <a:p>
            <a:r>
              <a:rPr lang="en-US" dirty="0"/>
              <a:t>Increases to 105 employees in 2023</a:t>
            </a:r>
          </a:p>
          <a:p>
            <a:pPr lvl="1"/>
            <a:r>
              <a:rPr lang="en-US" dirty="0"/>
              <a:t>Is eligible employer for 2024 because of grace period</a:t>
            </a:r>
          </a:p>
          <a:p>
            <a:r>
              <a:rPr lang="en-US" dirty="0"/>
              <a:t>Employer is acquired by large company in 2024</a:t>
            </a:r>
          </a:p>
          <a:p>
            <a:pPr lvl="1"/>
            <a:r>
              <a:rPr lang="en-US" dirty="0"/>
              <a:t>Total employees &gt; 500</a:t>
            </a:r>
          </a:p>
          <a:p>
            <a:pPr lvl="1"/>
            <a:r>
              <a:rPr lang="en-US" dirty="0"/>
              <a:t>Grace period does not apply to 2025; not eligible employer</a:t>
            </a:r>
          </a:p>
        </p:txBody>
      </p:sp>
      <p:sp>
        <p:nvSpPr>
          <p:cNvPr id="4" name="Slide Number Placeholder 3">
            <a:extLst>
              <a:ext uri="{FF2B5EF4-FFF2-40B4-BE49-F238E27FC236}">
                <a16:creationId xmlns:a16="http://schemas.microsoft.com/office/drawing/2014/main" id="{9A104AF1-BC2A-26D1-55E6-15E407549BA2}"/>
              </a:ext>
            </a:extLst>
          </p:cNvPr>
          <p:cNvSpPr>
            <a:spLocks noGrp="1"/>
          </p:cNvSpPr>
          <p:nvPr>
            <p:ph type="sldNum" sz="quarter" idx="4294967295"/>
          </p:nvPr>
        </p:nvSpPr>
        <p:spPr>
          <a:xfrm>
            <a:off x="0" y="0"/>
            <a:ext cx="0" cy="0"/>
          </a:xfrm>
        </p:spPr>
        <p:txBody>
          <a:bodyPr/>
          <a:lstStyle/>
          <a:p>
            <a:pPr>
              <a:defRPr/>
            </a:pPr>
            <a:fld id="{1F0C6F80-3DC4-42BB-9350-2118D6F09D9C}" type="slidenum">
              <a:rPr lang="en-US" smtClean="0"/>
              <a:pPr>
                <a:defRPr/>
              </a:pPr>
              <a:t>27</a:t>
            </a:fld>
            <a:endParaRPr lang="en-US" dirty="0"/>
          </a:p>
        </p:txBody>
      </p:sp>
    </p:spTree>
    <p:extLst>
      <p:ext uri="{BB962C8B-B14F-4D97-AF65-F5344CB8AC3E}">
        <p14:creationId xmlns:p14="http://schemas.microsoft.com/office/powerpoint/2010/main" val="10535411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C8CAC9-6E49-D577-EA62-B9A7B872F53F}"/>
              </a:ext>
            </a:extLst>
          </p:cNvPr>
          <p:cNvSpPr>
            <a:spLocks noGrp="1"/>
          </p:cNvSpPr>
          <p:nvPr>
            <p:ph type="title"/>
          </p:nvPr>
        </p:nvSpPr>
        <p:spPr/>
        <p:txBody>
          <a:bodyPr wrap="square" anchor="ctr">
            <a:normAutofit fontScale="90000"/>
          </a:bodyPr>
          <a:lstStyle/>
          <a:p>
            <a:r>
              <a:rPr lang="en-US" sz="3300"/>
              <a:t>Eligible automatic contribution arrangement (EACA) Credit</a:t>
            </a:r>
            <a:br>
              <a:rPr lang="en-US" sz="3300"/>
            </a:br>
            <a:r>
              <a:rPr lang="en-US" sz="3300"/>
              <a:t>Code §45T</a:t>
            </a:r>
          </a:p>
        </p:txBody>
      </p:sp>
      <p:sp>
        <p:nvSpPr>
          <p:cNvPr id="3" name="Content Placeholder 2">
            <a:extLst>
              <a:ext uri="{FF2B5EF4-FFF2-40B4-BE49-F238E27FC236}">
                <a16:creationId xmlns:a16="http://schemas.microsoft.com/office/drawing/2014/main" id="{347C5276-044F-B311-AB0E-9EE8EC792125}"/>
              </a:ext>
            </a:extLst>
          </p:cNvPr>
          <p:cNvSpPr>
            <a:spLocks noGrp="1"/>
          </p:cNvSpPr>
          <p:nvPr>
            <p:ph idx="10"/>
          </p:nvPr>
        </p:nvSpPr>
        <p:spPr/>
        <p:txBody>
          <a:bodyPr/>
          <a:lstStyle/>
          <a:p>
            <a:endParaRPr lang="en-US"/>
          </a:p>
        </p:txBody>
      </p:sp>
      <p:sp>
        <p:nvSpPr>
          <p:cNvPr id="4" name="Slide Number Placeholder 3">
            <a:extLst>
              <a:ext uri="{FF2B5EF4-FFF2-40B4-BE49-F238E27FC236}">
                <a16:creationId xmlns:a16="http://schemas.microsoft.com/office/drawing/2014/main" id="{701DB27F-1968-361F-C921-10A78DDB490E}"/>
              </a:ext>
            </a:extLst>
          </p:cNvPr>
          <p:cNvSpPr>
            <a:spLocks noGrp="1"/>
          </p:cNvSpPr>
          <p:nvPr>
            <p:ph type="sldNum" sz="quarter" idx="4294967295"/>
          </p:nvPr>
        </p:nvSpPr>
        <p:spPr>
          <a:xfrm>
            <a:off x="9347200" y="6356350"/>
            <a:ext cx="2844800" cy="365125"/>
          </a:xfrm>
        </p:spPr>
        <p:txBody>
          <a:bodyPr anchor="ctr">
            <a:normAutofit lnSpcReduction="10000"/>
          </a:bodyPr>
          <a:lstStyle/>
          <a:p>
            <a:pPr>
              <a:spcAft>
                <a:spcPts val="600"/>
              </a:spcAft>
              <a:defRPr/>
            </a:pPr>
            <a:fld id="{1F0C6F80-3DC4-42BB-9350-2118D6F09D9C}" type="slidenum">
              <a:rPr lang="en-US" smtClean="0"/>
              <a:pPr>
                <a:spcAft>
                  <a:spcPts val="600"/>
                </a:spcAft>
                <a:defRPr/>
              </a:pPr>
              <a:t>28</a:t>
            </a:fld>
            <a:endParaRPr lang="en-US"/>
          </a:p>
        </p:txBody>
      </p:sp>
      <p:pic>
        <p:nvPicPr>
          <p:cNvPr id="6" name="Picture 5" descr="A green street sign with white text&#10;&#10;Description automatically generated">
            <a:extLst>
              <a:ext uri="{FF2B5EF4-FFF2-40B4-BE49-F238E27FC236}">
                <a16:creationId xmlns:a16="http://schemas.microsoft.com/office/drawing/2014/main" id="{C1598FB4-ABBE-34A4-ED87-2054EB8793A0}"/>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3416" b="40011"/>
          <a:stretch/>
        </p:blipFill>
        <p:spPr>
          <a:xfrm>
            <a:off x="609600" y="1500221"/>
            <a:ext cx="10972800" cy="4267199"/>
          </a:xfrm>
          <a:prstGeom prst="rect">
            <a:avLst/>
          </a:prstGeom>
          <a:noFill/>
        </p:spPr>
      </p:pic>
    </p:spTree>
    <p:extLst>
      <p:ext uri="{BB962C8B-B14F-4D97-AF65-F5344CB8AC3E}">
        <p14:creationId xmlns:p14="http://schemas.microsoft.com/office/powerpoint/2010/main" val="6632132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02843-12C7-D9F6-32A3-5B0F83287858}"/>
              </a:ext>
            </a:extLst>
          </p:cNvPr>
          <p:cNvSpPr>
            <a:spLocks noGrp="1"/>
          </p:cNvSpPr>
          <p:nvPr>
            <p:ph type="title"/>
          </p:nvPr>
        </p:nvSpPr>
        <p:spPr/>
        <p:txBody>
          <a:bodyPr/>
          <a:lstStyle/>
          <a:p>
            <a:r>
              <a:rPr lang="en-US" dirty="0"/>
              <a:t>Overview</a:t>
            </a:r>
          </a:p>
        </p:txBody>
      </p:sp>
      <p:sp>
        <p:nvSpPr>
          <p:cNvPr id="3" name="Text Placeholder 2">
            <a:extLst>
              <a:ext uri="{FF2B5EF4-FFF2-40B4-BE49-F238E27FC236}">
                <a16:creationId xmlns:a16="http://schemas.microsoft.com/office/drawing/2014/main" id="{741D0FCC-03A6-700F-5EE1-C41C56FF10E0}"/>
              </a:ext>
            </a:extLst>
          </p:cNvPr>
          <p:cNvSpPr>
            <a:spLocks noGrp="1"/>
          </p:cNvSpPr>
          <p:nvPr>
            <p:ph idx="10"/>
          </p:nvPr>
        </p:nvSpPr>
        <p:spPr/>
        <p:txBody>
          <a:bodyPr>
            <a:normAutofit fontScale="92500" lnSpcReduction="20000"/>
          </a:bodyPr>
          <a:lstStyle/>
          <a:p>
            <a:r>
              <a:rPr lang="en-US" dirty="0"/>
              <a:t>Effective for tax years after 2019</a:t>
            </a:r>
          </a:p>
          <a:p>
            <a:r>
              <a:rPr lang="en-US" dirty="0"/>
              <a:t>Credit is $500/year in “credit period”</a:t>
            </a:r>
          </a:p>
          <a:p>
            <a:r>
              <a:rPr lang="en-US" dirty="0"/>
              <a:t>Credit period is first year EACA in existence and following two years</a:t>
            </a:r>
          </a:p>
          <a:p>
            <a:pPr lvl="1"/>
            <a:r>
              <a:rPr lang="en-US" dirty="0"/>
              <a:t>Eligible automatic contribution arrangement: Code §414(w)</a:t>
            </a:r>
          </a:p>
          <a:p>
            <a:pPr lvl="1"/>
            <a:r>
              <a:rPr lang="en-US" dirty="0"/>
              <a:t>Could be 401(k), SARSEP, or SIMPLE IRA</a:t>
            </a:r>
          </a:p>
          <a:p>
            <a:r>
              <a:rPr lang="en-US" dirty="0"/>
              <a:t>EACA must be in existence in year 2 or 3 to claim the credit that year</a:t>
            </a:r>
          </a:p>
          <a:p>
            <a:r>
              <a:rPr lang="en-US" dirty="0"/>
              <a:t>No requirement to have NHCEs in plan</a:t>
            </a:r>
          </a:p>
          <a:p>
            <a:pPr lvl="1"/>
            <a:r>
              <a:rPr lang="en-US" dirty="0"/>
              <a:t>Could apply to owner-only plan</a:t>
            </a:r>
          </a:p>
          <a:p>
            <a:r>
              <a:rPr lang="en-US" dirty="0"/>
              <a:t>Claim all four credits on Form 8881</a:t>
            </a:r>
          </a:p>
          <a:p>
            <a:endParaRPr lang="en-US" dirty="0"/>
          </a:p>
        </p:txBody>
      </p:sp>
      <p:sp>
        <p:nvSpPr>
          <p:cNvPr id="4" name="Slide Number Placeholder 3">
            <a:extLst>
              <a:ext uri="{FF2B5EF4-FFF2-40B4-BE49-F238E27FC236}">
                <a16:creationId xmlns:a16="http://schemas.microsoft.com/office/drawing/2014/main" id="{A5710EC7-DA97-F83D-3F41-1763606D5C75}"/>
              </a:ext>
            </a:extLst>
          </p:cNvPr>
          <p:cNvSpPr>
            <a:spLocks noGrp="1"/>
          </p:cNvSpPr>
          <p:nvPr>
            <p:ph type="sldNum" sz="quarter" idx="4294967295"/>
          </p:nvPr>
        </p:nvSpPr>
        <p:spPr>
          <a:xfrm>
            <a:off x="0" y="0"/>
            <a:ext cx="0" cy="0"/>
          </a:xfrm>
        </p:spPr>
        <p:txBody>
          <a:bodyPr/>
          <a:lstStyle/>
          <a:p>
            <a:pPr>
              <a:defRPr/>
            </a:pPr>
            <a:fld id="{733E343D-4E28-4BE2-9153-DF3E49ED2C0A}" type="slidenum">
              <a:rPr lang="en-US" smtClean="0"/>
              <a:pPr>
                <a:defRPr/>
              </a:pPr>
              <a:t>29</a:t>
            </a:fld>
            <a:endParaRPr lang="en-US" dirty="0"/>
          </a:p>
        </p:txBody>
      </p:sp>
    </p:spTree>
    <p:extLst>
      <p:ext uri="{BB962C8B-B14F-4D97-AF65-F5344CB8AC3E}">
        <p14:creationId xmlns:p14="http://schemas.microsoft.com/office/powerpoint/2010/main" val="3002863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269E8-B351-AF28-BC6F-54795B5AC962}"/>
              </a:ext>
            </a:extLst>
          </p:cNvPr>
          <p:cNvSpPr>
            <a:spLocks noGrp="1"/>
          </p:cNvSpPr>
          <p:nvPr>
            <p:ph type="title"/>
          </p:nvPr>
        </p:nvSpPr>
        <p:spPr>
          <a:xfrm>
            <a:off x="609600" y="274638"/>
            <a:ext cx="10972800" cy="1143000"/>
          </a:xfrm>
        </p:spPr>
        <p:txBody>
          <a:bodyPr/>
          <a:lstStyle/>
          <a:p>
            <a:r>
              <a:rPr lang="en-US" sz="3600" b="1" dirty="0"/>
              <a:t>Topics in Grab Bag</a:t>
            </a:r>
          </a:p>
        </p:txBody>
      </p:sp>
      <p:sp>
        <p:nvSpPr>
          <p:cNvPr id="3" name="Content Placeholder 2">
            <a:extLst>
              <a:ext uri="{FF2B5EF4-FFF2-40B4-BE49-F238E27FC236}">
                <a16:creationId xmlns:a16="http://schemas.microsoft.com/office/drawing/2014/main" id="{F206B4A2-283A-DF4A-C2C5-25053B47B01D}"/>
              </a:ext>
            </a:extLst>
          </p:cNvPr>
          <p:cNvSpPr>
            <a:spLocks noGrp="1"/>
          </p:cNvSpPr>
          <p:nvPr>
            <p:ph sz="half" idx="1"/>
          </p:nvPr>
        </p:nvSpPr>
        <p:spPr>
          <a:xfrm>
            <a:off x="609600" y="1600201"/>
            <a:ext cx="5384800" cy="4525963"/>
          </a:xfrm>
        </p:spPr>
        <p:txBody>
          <a:bodyPr>
            <a:normAutofit fontScale="92500"/>
          </a:bodyPr>
          <a:lstStyle/>
          <a:p>
            <a:r>
              <a:rPr lang="en-US" dirty="0"/>
              <a:t>Extension for interim amendments</a:t>
            </a:r>
          </a:p>
          <a:p>
            <a:r>
              <a:rPr lang="en-US" dirty="0"/>
              <a:t>De minimis deferral incentives</a:t>
            </a:r>
          </a:p>
          <a:p>
            <a:r>
              <a:rPr lang="en-US" dirty="0"/>
              <a:t>Terminally ill individual distributions</a:t>
            </a:r>
          </a:p>
          <a:p>
            <a:r>
              <a:rPr lang="en-US" dirty="0"/>
              <a:t>Small employer credits </a:t>
            </a:r>
          </a:p>
          <a:p>
            <a:pPr marL="0" indent="0">
              <a:buNone/>
            </a:pPr>
            <a:endParaRPr lang="en-US" dirty="0"/>
          </a:p>
        </p:txBody>
      </p:sp>
      <p:sp>
        <p:nvSpPr>
          <p:cNvPr id="5" name="Content Placeholder 4">
            <a:extLst>
              <a:ext uri="{FF2B5EF4-FFF2-40B4-BE49-F238E27FC236}">
                <a16:creationId xmlns:a16="http://schemas.microsoft.com/office/drawing/2014/main" id="{9567D68E-9468-75C9-8295-AC409FB7510D}"/>
              </a:ext>
            </a:extLst>
          </p:cNvPr>
          <p:cNvSpPr>
            <a:spLocks noGrp="1"/>
          </p:cNvSpPr>
          <p:nvPr>
            <p:ph sz="half" idx="2"/>
          </p:nvPr>
        </p:nvSpPr>
        <p:spPr>
          <a:xfrm>
            <a:off x="6197600" y="1600201"/>
            <a:ext cx="5384800" cy="4525963"/>
          </a:xfrm>
        </p:spPr>
        <p:txBody>
          <a:bodyPr>
            <a:normAutofit fontScale="92500"/>
          </a:bodyPr>
          <a:lstStyle/>
          <a:p>
            <a:r>
              <a:rPr lang="en-US" dirty="0"/>
              <a:t>2025 automatic enrollment</a:t>
            </a:r>
          </a:p>
          <a:p>
            <a:r>
              <a:rPr lang="en-US" dirty="0"/>
              <a:t>Automatic enrollment correction</a:t>
            </a:r>
          </a:p>
          <a:p>
            <a:r>
              <a:rPr lang="en-US" dirty="0"/>
              <a:t>Roth employer contributions</a:t>
            </a:r>
          </a:p>
          <a:p>
            <a:r>
              <a:rPr lang="en-US" dirty="0"/>
              <a:t>Roth SEP/SIMPLE IRA</a:t>
            </a:r>
          </a:p>
          <a:p>
            <a:r>
              <a:rPr lang="en-US" dirty="0"/>
              <a:t>Additional SIMPLE contributions</a:t>
            </a:r>
          </a:p>
          <a:p>
            <a:r>
              <a:rPr lang="en-US" dirty="0"/>
              <a:t>SIMPLE conversion to safe harbor</a:t>
            </a:r>
          </a:p>
          <a:p>
            <a:r>
              <a:rPr lang="en-US" dirty="0"/>
              <a:t>Cash balance plans</a:t>
            </a:r>
          </a:p>
          <a:p>
            <a:endParaRPr lang="en-US" dirty="0"/>
          </a:p>
        </p:txBody>
      </p:sp>
      <p:sp>
        <p:nvSpPr>
          <p:cNvPr id="4" name="Slide Number Placeholder 3">
            <a:extLst>
              <a:ext uri="{FF2B5EF4-FFF2-40B4-BE49-F238E27FC236}">
                <a16:creationId xmlns:a16="http://schemas.microsoft.com/office/drawing/2014/main" id="{226FDF4C-19A8-7A6B-4ADB-8E04CDEE93C5}"/>
              </a:ext>
            </a:extLst>
          </p:cNvPr>
          <p:cNvSpPr>
            <a:spLocks noGrp="1"/>
          </p:cNvSpPr>
          <p:nvPr>
            <p:ph type="sldNum" sz="quarter" idx="12"/>
          </p:nvPr>
        </p:nvSpPr>
        <p:spPr>
          <a:xfrm>
            <a:off x="8737600" y="6356351"/>
            <a:ext cx="28448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fld id="{DA2D2FE9-C825-4D4A-90E5-7B43D6936AC8}" type="slidenum">
              <a:rPr lang="en-US" smtClean="0"/>
              <a:pPr>
                <a:defRPr/>
              </a:pPr>
              <a:t>3</a:t>
            </a:fld>
            <a:endParaRPr lang="en-US" dirty="0"/>
          </a:p>
        </p:txBody>
      </p:sp>
    </p:spTree>
    <p:extLst>
      <p:ext uri="{BB962C8B-B14F-4D97-AF65-F5344CB8AC3E}">
        <p14:creationId xmlns:p14="http://schemas.microsoft.com/office/powerpoint/2010/main" val="19189404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5E5B0-D829-055A-B985-3F8AE1973E05}"/>
              </a:ext>
            </a:extLst>
          </p:cNvPr>
          <p:cNvSpPr>
            <a:spLocks noGrp="1"/>
          </p:cNvSpPr>
          <p:nvPr>
            <p:ph type="title"/>
          </p:nvPr>
        </p:nvSpPr>
        <p:spPr/>
        <p:txBody>
          <a:bodyPr/>
          <a:lstStyle/>
          <a:p>
            <a:r>
              <a:rPr lang="en-US" dirty="0"/>
              <a:t>Notice 2020-68 Guidance</a:t>
            </a:r>
          </a:p>
        </p:txBody>
      </p:sp>
      <p:sp>
        <p:nvSpPr>
          <p:cNvPr id="3" name="Content Placeholder 2">
            <a:extLst>
              <a:ext uri="{FF2B5EF4-FFF2-40B4-BE49-F238E27FC236}">
                <a16:creationId xmlns:a16="http://schemas.microsoft.com/office/drawing/2014/main" id="{9468BFB1-5484-64E1-E158-0C9DC9A5E83D}"/>
              </a:ext>
            </a:extLst>
          </p:cNvPr>
          <p:cNvSpPr>
            <a:spLocks noGrp="1"/>
          </p:cNvSpPr>
          <p:nvPr>
            <p:ph idx="10"/>
          </p:nvPr>
        </p:nvSpPr>
        <p:spPr/>
        <p:txBody>
          <a:bodyPr>
            <a:normAutofit/>
          </a:bodyPr>
          <a:lstStyle/>
          <a:p>
            <a:r>
              <a:rPr lang="en-US" dirty="0"/>
              <a:t>Only one 3-year credit period per employer</a:t>
            </a:r>
          </a:p>
          <a:p>
            <a:pPr lvl="1"/>
            <a:r>
              <a:rPr lang="en-US" dirty="0"/>
              <a:t>Adopting a second plan doesn’t get you a new credit</a:t>
            </a:r>
          </a:p>
          <a:p>
            <a:r>
              <a:rPr lang="en-US" dirty="0"/>
              <a:t>Credit period could have started before 2020:  too bad</a:t>
            </a:r>
          </a:p>
          <a:p>
            <a:pPr lvl="1"/>
            <a:r>
              <a:rPr lang="en-US" dirty="0"/>
              <a:t>Employer adopted EACA in 2018</a:t>
            </a:r>
          </a:p>
          <a:p>
            <a:pPr lvl="1"/>
            <a:r>
              <a:rPr lang="en-US" dirty="0"/>
              <a:t>Credit period is 2018, 2019, and 2020</a:t>
            </a:r>
          </a:p>
          <a:p>
            <a:pPr lvl="1"/>
            <a:r>
              <a:rPr lang="en-US" dirty="0"/>
              <a:t>But you couldn’t claim the credit before 2020</a:t>
            </a:r>
          </a:p>
          <a:p>
            <a:r>
              <a:rPr lang="en-US" dirty="0"/>
              <a:t>You can claim a credit for years 2 and 3 only if EACA is in same plan as year 1</a:t>
            </a:r>
          </a:p>
          <a:p>
            <a:pPr lvl="1"/>
            <a:r>
              <a:rPr lang="en-US" dirty="0"/>
              <a:t>Spin-off treated as continuation of prior plan</a:t>
            </a:r>
          </a:p>
          <a:p>
            <a:pPr lvl="1"/>
            <a:endParaRPr lang="en-US" dirty="0"/>
          </a:p>
        </p:txBody>
      </p:sp>
      <p:sp>
        <p:nvSpPr>
          <p:cNvPr id="4" name="Slide Number Placeholder 3">
            <a:extLst>
              <a:ext uri="{FF2B5EF4-FFF2-40B4-BE49-F238E27FC236}">
                <a16:creationId xmlns:a16="http://schemas.microsoft.com/office/drawing/2014/main" id="{C59E228B-77F1-00CF-B8C7-FF03CB6FF1AD}"/>
              </a:ext>
            </a:extLst>
          </p:cNvPr>
          <p:cNvSpPr>
            <a:spLocks noGrp="1"/>
          </p:cNvSpPr>
          <p:nvPr>
            <p:ph type="sldNum" sz="quarter" idx="4294967295"/>
          </p:nvPr>
        </p:nvSpPr>
        <p:spPr>
          <a:xfrm>
            <a:off x="0" y="0"/>
            <a:ext cx="0" cy="0"/>
          </a:xfrm>
        </p:spPr>
        <p:txBody>
          <a:bodyPr/>
          <a:lstStyle/>
          <a:p>
            <a:pPr>
              <a:defRPr/>
            </a:pPr>
            <a:fld id="{1F0C6F80-3DC4-42BB-9350-2118D6F09D9C}" type="slidenum">
              <a:rPr lang="en-US" smtClean="0"/>
              <a:pPr>
                <a:defRPr/>
              </a:pPr>
              <a:t>30</a:t>
            </a:fld>
            <a:endParaRPr lang="en-US" dirty="0"/>
          </a:p>
        </p:txBody>
      </p:sp>
    </p:spTree>
    <p:extLst>
      <p:ext uri="{BB962C8B-B14F-4D97-AF65-F5344CB8AC3E}">
        <p14:creationId xmlns:p14="http://schemas.microsoft.com/office/powerpoint/2010/main" val="39678712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51EA0-12BD-40C1-52D4-CD543A902971}"/>
              </a:ext>
            </a:extLst>
          </p:cNvPr>
          <p:cNvSpPr>
            <a:spLocks noGrp="1"/>
          </p:cNvSpPr>
          <p:nvPr>
            <p:ph type="title"/>
          </p:nvPr>
        </p:nvSpPr>
        <p:spPr/>
        <p:txBody>
          <a:bodyPr/>
          <a:lstStyle/>
          <a:p>
            <a:r>
              <a:rPr lang="en-US" dirty="0"/>
              <a:t>MEPs and credit</a:t>
            </a:r>
          </a:p>
        </p:txBody>
      </p:sp>
      <p:sp>
        <p:nvSpPr>
          <p:cNvPr id="3" name="Content Placeholder 2">
            <a:extLst>
              <a:ext uri="{FF2B5EF4-FFF2-40B4-BE49-F238E27FC236}">
                <a16:creationId xmlns:a16="http://schemas.microsoft.com/office/drawing/2014/main" id="{6DBF7E26-3164-DAFF-644E-B01B142A34F3}"/>
              </a:ext>
            </a:extLst>
          </p:cNvPr>
          <p:cNvSpPr>
            <a:spLocks noGrp="1"/>
          </p:cNvSpPr>
          <p:nvPr>
            <p:ph idx="10"/>
          </p:nvPr>
        </p:nvSpPr>
        <p:spPr/>
        <p:txBody>
          <a:bodyPr>
            <a:normAutofit/>
          </a:bodyPr>
          <a:lstStyle/>
          <a:p>
            <a:r>
              <a:rPr lang="en-US"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Credit applies separately to each participating employer in MEP</a:t>
            </a:r>
          </a:p>
          <a:p>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Example:</a:t>
            </a:r>
          </a:p>
          <a:p>
            <a:pPr lvl="1"/>
            <a:r>
              <a:rPr lang="en-US"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MEP has EACA feature</a:t>
            </a:r>
          </a:p>
          <a:p>
            <a:pPr lvl="1"/>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ABC joins MEP in 2023</a:t>
            </a:r>
          </a:p>
          <a:p>
            <a:pPr lvl="1"/>
            <a:r>
              <a:rPr lang="en-US"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ABC didn’t previous have EACA</a:t>
            </a:r>
          </a:p>
          <a:p>
            <a:pPr lvl="1"/>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ABC’s credit period is 2023, 2024, 2025</a:t>
            </a:r>
          </a:p>
          <a:p>
            <a:pPr lvl="1"/>
            <a:r>
              <a:rPr lang="en-US" dirty="0">
                <a:solidFill>
                  <a:srgbClr val="000000"/>
                </a:solidFill>
                <a:latin typeface="Calibri" panose="020F0502020204030204" pitchFamily="34" charset="0"/>
                <a:ea typeface="Calibri" panose="020F0502020204030204" pitchFamily="34" charset="0"/>
                <a:cs typeface="Calibri" panose="020F0502020204030204" pitchFamily="34" charset="0"/>
              </a:rPr>
              <a:t>If ABC spins off its portion of plan to single employer plan in 2024, can still claim the credit for 2024 and 2025</a:t>
            </a:r>
            <a:endParaRPr lang="en-US" b="0" i="0" dirty="0">
              <a:solidFill>
                <a:srgbClr val="000000"/>
              </a:solidFill>
              <a:effectLst/>
              <a:latin typeface="Calibri" panose="020F0502020204030204" pitchFamily="34" charset="0"/>
              <a:ea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876589C1-3D6F-8CED-CE13-DCEF6EFE0EA6}"/>
              </a:ext>
            </a:extLst>
          </p:cNvPr>
          <p:cNvSpPr>
            <a:spLocks noGrp="1"/>
          </p:cNvSpPr>
          <p:nvPr>
            <p:ph type="sldNum" sz="quarter" idx="4294967295"/>
          </p:nvPr>
        </p:nvSpPr>
        <p:spPr>
          <a:xfrm>
            <a:off x="0" y="0"/>
            <a:ext cx="0" cy="0"/>
          </a:xfrm>
        </p:spPr>
        <p:txBody>
          <a:bodyPr/>
          <a:lstStyle/>
          <a:p>
            <a:pPr>
              <a:defRPr/>
            </a:pPr>
            <a:fld id="{1F0C6F80-3DC4-42BB-9350-2118D6F09D9C}" type="slidenum">
              <a:rPr lang="en-US" smtClean="0"/>
              <a:pPr>
                <a:defRPr/>
              </a:pPr>
              <a:t>31</a:t>
            </a:fld>
            <a:endParaRPr lang="en-US" dirty="0"/>
          </a:p>
        </p:txBody>
      </p:sp>
    </p:spTree>
    <p:extLst>
      <p:ext uri="{BB962C8B-B14F-4D97-AF65-F5344CB8AC3E}">
        <p14:creationId xmlns:p14="http://schemas.microsoft.com/office/powerpoint/2010/main" val="39373483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0B5F9A-FC47-EDA0-88E1-82929ABA9720}"/>
              </a:ext>
            </a:extLst>
          </p:cNvPr>
          <p:cNvSpPr>
            <a:spLocks noGrp="1"/>
          </p:cNvSpPr>
          <p:nvPr>
            <p:ph type="title"/>
          </p:nvPr>
        </p:nvSpPr>
        <p:spPr/>
        <p:txBody>
          <a:bodyPr/>
          <a:lstStyle/>
          <a:p>
            <a:r>
              <a:rPr lang="en-US" dirty="0"/>
              <a:t>Form 8881</a:t>
            </a:r>
          </a:p>
        </p:txBody>
      </p:sp>
      <p:pic>
        <p:nvPicPr>
          <p:cNvPr id="6" name="Content Placeholder 5">
            <a:extLst>
              <a:ext uri="{FF2B5EF4-FFF2-40B4-BE49-F238E27FC236}">
                <a16:creationId xmlns:a16="http://schemas.microsoft.com/office/drawing/2014/main" id="{B33EEA90-D3D5-FABA-93DA-2E880F021A4E}"/>
              </a:ext>
            </a:extLst>
          </p:cNvPr>
          <p:cNvPicPr>
            <a:picLocks noGrp="1" noChangeAspect="1"/>
          </p:cNvPicPr>
          <p:nvPr>
            <p:ph idx="10"/>
          </p:nvPr>
        </p:nvPicPr>
        <p:blipFill>
          <a:blip r:embed="rId2"/>
          <a:stretch>
            <a:fillRect/>
          </a:stretch>
        </p:blipFill>
        <p:spPr>
          <a:xfrm>
            <a:off x="675727" y="3428999"/>
            <a:ext cx="11309107" cy="1324069"/>
          </a:xfrm>
        </p:spPr>
      </p:pic>
      <p:sp>
        <p:nvSpPr>
          <p:cNvPr id="4" name="Slide Number Placeholder 3">
            <a:extLst>
              <a:ext uri="{FF2B5EF4-FFF2-40B4-BE49-F238E27FC236}">
                <a16:creationId xmlns:a16="http://schemas.microsoft.com/office/drawing/2014/main" id="{08EB8DC6-6538-D4FF-3098-6C5D03A3DA5B}"/>
              </a:ext>
            </a:extLst>
          </p:cNvPr>
          <p:cNvSpPr>
            <a:spLocks noGrp="1"/>
          </p:cNvSpPr>
          <p:nvPr>
            <p:ph type="sldNum" sz="quarter" idx="4294967295"/>
          </p:nvPr>
        </p:nvSpPr>
        <p:spPr>
          <a:xfrm>
            <a:off x="0" y="0"/>
            <a:ext cx="0" cy="0"/>
          </a:xfrm>
        </p:spPr>
        <p:txBody>
          <a:bodyPr/>
          <a:lstStyle/>
          <a:p>
            <a:pPr>
              <a:defRPr/>
            </a:pPr>
            <a:fld id="{1F0C6F80-3DC4-42BB-9350-2118D6F09D9C}" type="slidenum">
              <a:rPr lang="en-US" smtClean="0"/>
              <a:pPr>
                <a:defRPr/>
              </a:pPr>
              <a:t>32</a:t>
            </a:fld>
            <a:endParaRPr lang="en-US" dirty="0"/>
          </a:p>
        </p:txBody>
      </p:sp>
    </p:spTree>
    <p:extLst>
      <p:ext uri="{BB962C8B-B14F-4D97-AF65-F5344CB8AC3E}">
        <p14:creationId xmlns:p14="http://schemas.microsoft.com/office/powerpoint/2010/main" val="33441617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30568-A01A-7C9B-615F-07C925C9F881}"/>
              </a:ext>
            </a:extLst>
          </p:cNvPr>
          <p:cNvSpPr>
            <a:spLocks noGrp="1"/>
          </p:cNvSpPr>
          <p:nvPr>
            <p:ph type="title"/>
          </p:nvPr>
        </p:nvSpPr>
        <p:spPr/>
        <p:txBody>
          <a:bodyPr wrap="square" anchor="ctr">
            <a:normAutofit/>
          </a:bodyPr>
          <a:lstStyle/>
          <a:p>
            <a:pPr>
              <a:lnSpc>
                <a:spcPct val="90000"/>
              </a:lnSpc>
            </a:pPr>
            <a:r>
              <a:rPr lang="en-US" dirty="0"/>
              <a:t>Military Spouse Credit</a:t>
            </a:r>
            <a:br>
              <a:rPr lang="en-US" dirty="0"/>
            </a:br>
            <a:r>
              <a:rPr lang="en-US" dirty="0"/>
              <a:t>Code §45AA</a:t>
            </a:r>
            <a:endParaRPr lang="en-US"/>
          </a:p>
        </p:txBody>
      </p:sp>
      <p:sp>
        <p:nvSpPr>
          <p:cNvPr id="3" name="Content Placeholder 2">
            <a:extLst>
              <a:ext uri="{FF2B5EF4-FFF2-40B4-BE49-F238E27FC236}">
                <a16:creationId xmlns:a16="http://schemas.microsoft.com/office/drawing/2014/main" id="{AF9A3FD1-9DC3-49C1-2FB4-806E86C6BA35}"/>
              </a:ext>
            </a:extLst>
          </p:cNvPr>
          <p:cNvSpPr>
            <a:spLocks noGrp="1"/>
          </p:cNvSpPr>
          <p:nvPr>
            <p:ph idx="10"/>
          </p:nvPr>
        </p:nvSpPr>
        <p:spPr/>
        <p:txBody>
          <a:bodyPr/>
          <a:lstStyle/>
          <a:p>
            <a:endParaRPr lang="en-US"/>
          </a:p>
        </p:txBody>
      </p:sp>
      <p:sp>
        <p:nvSpPr>
          <p:cNvPr id="4" name="Slide Number Placeholder 3">
            <a:extLst>
              <a:ext uri="{FF2B5EF4-FFF2-40B4-BE49-F238E27FC236}">
                <a16:creationId xmlns:a16="http://schemas.microsoft.com/office/drawing/2014/main" id="{924C2F47-C41F-252D-35A4-EC1A2DDADE70}"/>
              </a:ext>
            </a:extLst>
          </p:cNvPr>
          <p:cNvSpPr>
            <a:spLocks noGrp="1"/>
          </p:cNvSpPr>
          <p:nvPr>
            <p:ph type="sldNum" sz="quarter" idx="4294967295"/>
          </p:nvPr>
        </p:nvSpPr>
        <p:spPr>
          <a:xfrm>
            <a:off x="9347200" y="6356350"/>
            <a:ext cx="2844800" cy="365125"/>
          </a:xfrm>
        </p:spPr>
        <p:txBody>
          <a:bodyPr anchor="ctr">
            <a:normAutofit lnSpcReduction="10000"/>
          </a:bodyPr>
          <a:lstStyle/>
          <a:p>
            <a:pPr>
              <a:spcAft>
                <a:spcPts val="600"/>
              </a:spcAft>
              <a:defRPr/>
            </a:pPr>
            <a:fld id="{1F0C6F80-3DC4-42BB-9350-2118D6F09D9C}" type="slidenum">
              <a:rPr lang="en-US" smtClean="0"/>
              <a:pPr>
                <a:spcAft>
                  <a:spcPts val="600"/>
                </a:spcAft>
                <a:defRPr/>
              </a:pPr>
              <a:t>33</a:t>
            </a:fld>
            <a:endParaRPr lang="en-US"/>
          </a:p>
        </p:txBody>
      </p:sp>
      <p:pic>
        <p:nvPicPr>
          <p:cNvPr id="6" name="Picture 5" descr="A cake with frosting and flowers&#10;&#10;Description automatically generated">
            <a:extLst>
              <a:ext uri="{FF2B5EF4-FFF2-40B4-BE49-F238E27FC236}">
                <a16:creationId xmlns:a16="http://schemas.microsoft.com/office/drawing/2014/main" id="{E7BFB575-AC8F-F89F-4642-FC2D46CA3B8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2887580" y="1500221"/>
            <a:ext cx="6416840" cy="4267199"/>
          </a:xfrm>
          <a:prstGeom prst="rect">
            <a:avLst/>
          </a:prstGeom>
          <a:noFill/>
        </p:spPr>
      </p:pic>
    </p:spTree>
    <p:extLst>
      <p:ext uri="{BB962C8B-B14F-4D97-AF65-F5344CB8AC3E}">
        <p14:creationId xmlns:p14="http://schemas.microsoft.com/office/powerpoint/2010/main" val="32989770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572BE5-3706-D13F-D518-C73EE3AFB23D}"/>
              </a:ext>
            </a:extLst>
          </p:cNvPr>
          <p:cNvSpPr>
            <a:spLocks noGrp="1"/>
          </p:cNvSpPr>
          <p:nvPr>
            <p:ph type="title"/>
          </p:nvPr>
        </p:nvSpPr>
        <p:spPr/>
        <p:txBody>
          <a:bodyPr/>
          <a:lstStyle/>
          <a:p>
            <a:r>
              <a:rPr lang="en-US" dirty="0"/>
              <a:t>Overview</a:t>
            </a:r>
          </a:p>
        </p:txBody>
      </p:sp>
      <p:sp>
        <p:nvSpPr>
          <p:cNvPr id="3" name="Text Placeholder 2">
            <a:extLst>
              <a:ext uri="{FF2B5EF4-FFF2-40B4-BE49-F238E27FC236}">
                <a16:creationId xmlns:a16="http://schemas.microsoft.com/office/drawing/2014/main" id="{2DDFDB5D-298B-2574-3B05-DCBBF00D54E9}"/>
              </a:ext>
            </a:extLst>
          </p:cNvPr>
          <p:cNvSpPr>
            <a:spLocks noGrp="1"/>
          </p:cNvSpPr>
          <p:nvPr>
            <p:ph idx="10"/>
          </p:nvPr>
        </p:nvSpPr>
        <p:spPr/>
        <p:txBody>
          <a:bodyPr>
            <a:normAutofit/>
          </a:bodyPr>
          <a:lstStyle/>
          <a:p>
            <a:r>
              <a:rPr lang="en-US" dirty="0"/>
              <a:t>Applies to tax years beginning after 12/20/2022</a:t>
            </a:r>
          </a:p>
          <a:p>
            <a:r>
              <a:rPr lang="en-US" dirty="0"/>
              <a:t>Limited to eligible small employer</a:t>
            </a:r>
          </a:p>
          <a:p>
            <a:pPr lvl="1"/>
            <a:r>
              <a:rPr lang="en-US" dirty="0"/>
              <a:t>Don’t get to use 2-year grace period</a:t>
            </a:r>
          </a:p>
          <a:p>
            <a:r>
              <a:rPr lang="en-US" dirty="0"/>
              <a:t>Limited to eligible defined contribution plan:</a:t>
            </a:r>
          </a:p>
          <a:p>
            <a:pPr lvl="1"/>
            <a:r>
              <a:rPr lang="en-US" dirty="0"/>
              <a:t> Military spouses must:</a:t>
            </a:r>
          </a:p>
          <a:p>
            <a:pPr lvl="2"/>
            <a:r>
              <a:rPr lang="en-US" dirty="0"/>
              <a:t>Be eligible to participate not later than 2 months after hire</a:t>
            </a:r>
          </a:p>
          <a:p>
            <a:pPr lvl="2"/>
            <a:r>
              <a:rPr lang="en-US" dirty="0"/>
              <a:t>Receive same employer contributions as other participants with 2 YOS</a:t>
            </a:r>
          </a:p>
          <a:p>
            <a:pPr lvl="2"/>
            <a:r>
              <a:rPr lang="en-US" dirty="0"/>
              <a:t>Be fully vested in employer contributions</a:t>
            </a:r>
          </a:p>
          <a:p>
            <a:r>
              <a:rPr lang="en-US" dirty="0"/>
              <a:t>Military spouse does not include HCE</a:t>
            </a:r>
          </a:p>
        </p:txBody>
      </p:sp>
      <p:sp>
        <p:nvSpPr>
          <p:cNvPr id="4" name="Slide Number Placeholder 3">
            <a:extLst>
              <a:ext uri="{FF2B5EF4-FFF2-40B4-BE49-F238E27FC236}">
                <a16:creationId xmlns:a16="http://schemas.microsoft.com/office/drawing/2014/main" id="{F4B7435D-F063-4560-3D63-16E62CB4F521}"/>
              </a:ext>
            </a:extLst>
          </p:cNvPr>
          <p:cNvSpPr>
            <a:spLocks noGrp="1"/>
          </p:cNvSpPr>
          <p:nvPr>
            <p:ph type="sldNum" sz="quarter" idx="4294967295"/>
          </p:nvPr>
        </p:nvSpPr>
        <p:spPr>
          <a:xfrm>
            <a:off x="0" y="0"/>
            <a:ext cx="0" cy="0"/>
          </a:xfrm>
        </p:spPr>
        <p:txBody>
          <a:bodyPr/>
          <a:lstStyle/>
          <a:p>
            <a:pPr>
              <a:defRPr/>
            </a:pPr>
            <a:fld id="{733E343D-4E28-4BE2-9153-DF3E49ED2C0A}" type="slidenum">
              <a:rPr lang="en-US" smtClean="0"/>
              <a:pPr>
                <a:defRPr/>
              </a:pPr>
              <a:t>34</a:t>
            </a:fld>
            <a:endParaRPr lang="en-US" dirty="0"/>
          </a:p>
        </p:txBody>
      </p:sp>
    </p:spTree>
    <p:extLst>
      <p:ext uri="{BB962C8B-B14F-4D97-AF65-F5344CB8AC3E}">
        <p14:creationId xmlns:p14="http://schemas.microsoft.com/office/powerpoint/2010/main" val="42390512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123F7-A00F-06C9-FA65-015A6A197F6E}"/>
              </a:ext>
            </a:extLst>
          </p:cNvPr>
          <p:cNvSpPr>
            <a:spLocks noGrp="1"/>
          </p:cNvSpPr>
          <p:nvPr>
            <p:ph type="title"/>
          </p:nvPr>
        </p:nvSpPr>
        <p:spPr/>
        <p:txBody>
          <a:bodyPr/>
          <a:lstStyle/>
          <a:p>
            <a:r>
              <a:rPr lang="en-US" dirty="0"/>
              <a:t>Credit computation</a:t>
            </a:r>
          </a:p>
        </p:txBody>
      </p:sp>
      <p:sp>
        <p:nvSpPr>
          <p:cNvPr id="3" name="Content Placeholder 2">
            <a:extLst>
              <a:ext uri="{FF2B5EF4-FFF2-40B4-BE49-F238E27FC236}">
                <a16:creationId xmlns:a16="http://schemas.microsoft.com/office/drawing/2014/main" id="{B746913E-A9E4-3C55-606C-92AF74859204}"/>
              </a:ext>
            </a:extLst>
          </p:cNvPr>
          <p:cNvSpPr>
            <a:spLocks noGrp="1"/>
          </p:cNvSpPr>
          <p:nvPr>
            <p:ph idx="10"/>
          </p:nvPr>
        </p:nvSpPr>
        <p:spPr/>
        <p:txBody>
          <a:bodyPr>
            <a:normAutofit/>
          </a:bodyPr>
          <a:lstStyle/>
          <a:p>
            <a:r>
              <a:rPr lang="en-US" dirty="0"/>
              <a:t>Credit computed separately for each military spouse</a:t>
            </a:r>
          </a:p>
          <a:p>
            <a:r>
              <a:rPr lang="en-US" dirty="0"/>
              <a:t>Credit applies tax year spouse enters plan and the following two years</a:t>
            </a:r>
          </a:p>
          <a:p>
            <a:pPr lvl="1"/>
            <a:r>
              <a:rPr lang="en-US" dirty="0"/>
              <a:t>Assuming spouse is still a participant in subsequent years</a:t>
            </a:r>
          </a:p>
          <a:p>
            <a:r>
              <a:rPr lang="en-US" dirty="0"/>
              <a:t>Amount:</a:t>
            </a:r>
          </a:p>
          <a:p>
            <a:pPr lvl="1"/>
            <a:r>
              <a:rPr lang="en-US" dirty="0"/>
              <a:t>$200 plus</a:t>
            </a:r>
          </a:p>
          <a:p>
            <a:pPr lvl="1"/>
            <a:r>
              <a:rPr lang="en-US" dirty="0"/>
              <a:t>Lesser of employer contribution or $300</a:t>
            </a:r>
          </a:p>
          <a:p>
            <a:r>
              <a:rPr lang="en-US" dirty="0"/>
              <a:t>Aggregate all related employers</a:t>
            </a:r>
          </a:p>
        </p:txBody>
      </p:sp>
      <p:sp>
        <p:nvSpPr>
          <p:cNvPr id="4" name="Slide Number Placeholder 3">
            <a:extLst>
              <a:ext uri="{FF2B5EF4-FFF2-40B4-BE49-F238E27FC236}">
                <a16:creationId xmlns:a16="http://schemas.microsoft.com/office/drawing/2014/main" id="{585E93C6-AAE4-1652-9F0E-302743D92FA4}"/>
              </a:ext>
            </a:extLst>
          </p:cNvPr>
          <p:cNvSpPr>
            <a:spLocks noGrp="1"/>
          </p:cNvSpPr>
          <p:nvPr>
            <p:ph type="sldNum" sz="quarter" idx="4294967295"/>
          </p:nvPr>
        </p:nvSpPr>
        <p:spPr>
          <a:xfrm>
            <a:off x="0" y="0"/>
            <a:ext cx="0" cy="0"/>
          </a:xfrm>
        </p:spPr>
        <p:txBody>
          <a:bodyPr/>
          <a:lstStyle/>
          <a:p>
            <a:pPr>
              <a:defRPr/>
            </a:pPr>
            <a:fld id="{1F0C6F80-3DC4-42BB-9350-2118D6F09D9C}" type="slidenum">
              <a:rPr lang="en-US" smtClean="0"/>
              <a:pPr>
                <a:defRPr/>
              </a:pPr>
              <a:t>35</a:t>
            </a:fld>
            <a:endParaRPr lang="en-US" dirty="0"/>
          </a:p>
        </p:txBody>
      </p:sp>
    </p:spTree>
    <p:extLst>
      <p:ext uri="{BB962C8B-B14F-4D97-AF65-F5344CB8AC3E}">
        <p14:creationId xmlns:p14="http://schemas.microsoft.com/office/powerpoint/2010/main" val="1129278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9812E-7184-F6D3-B3DE-D385A5EDAD50}"/>
              </a:ext>
            </a:extLst>
          </p:cNvPr>
          <p:cNvSpPr>
            <a:spLocks noGrp="1"/>
          </p:cNvSpPr>
          <p:nvPr>
            <p:ph type="title"/>
          </p:nvPr>
        </p:nvSpPr>
        <p:spPr/>
        <p:txBody>
          <a:bodyPr/>
          <a:lstStyle/>
          <a:p>
            <a:r>
              <a:rPr lang="en-US" dirty="0"/>
              <a:t>Guidance in Notice 2024-2, §C</a:t>
            </a:r>
          </a:p>
        </p:txBody>
      </p:sp>
      <p:sp>
        <p:nvSpPr>
          <p:cNvPr id="3" name="Content Placeholder 2">
            <a:extLst>
              <a:ext uri="{FF2B5EF4-FFF2-40B4-BE49-F238E27FC236}">
                <a16:creationId xmlns:a16="http://schemas.microsoft.com/office/drawing/2014/main" id="{F786581C-AC83-B9F8-E323-B7D7EF858A44}"/>
              </a:ext>
            </a:extLst>
          </p:cNvPr>
          <p:cNvSpPr>
            <a:spLocks noGrp="1"/>
          </p:cNvSpPr>
          <p:nvPr>
            <p:ph idx="10"/>
          </p:nvPr>
        </p:nvSpPr>
        <p:spPr/>
        <p:txBody>
          <a:bodyPr/>
          <a:lstStyle/>
          <a:p>
            <a:r>
              <a:rPr lang="en-US" dirty="0"/>
              <a:t>Must qualify as eligible employer for year credit taken, without regard to two-year grace period</a:t>
            </a:r>
          </a:p>
          <a:p>
            <a:r>
              <a:rPr lang="en-US" dirty="0"/>
              <a:t>Example XYZ began sponsoring eligible DC plan in 2023</a:t>
            </a:r>
          </a:p>
          <a:p>
            <a:r>
              <a:rPr lang="en-US" dirty="0"/>
              <a:t>Military spouse Chris hired in 2025</a:t>
            </a:r>
          </a:p>
          <a:p>
            <a:r>
              <a:rPr lang="en-US" dirty="0"/>
              <a:t>Credit years are 2025, 2026, 2027</a:t>
            </a:r>
          </a:p>
          <a:p>
            <a:r>
              <a:rPr lang="en-US" dirty="0"/>
              <a:t>However, XYZ is eligible only for 2026</a:t>
            </a:r>
          </a:p>
        </p:txBody>
      </p:sp>
      <p:sp>
        <p:nvSpPr>
          <p:cNvPr id="4" name="Slide Number Placeholder 3">
            <a:extLst>
              <a:ext uri="{FF2B5EF4-FFF2-40B4-BE49-F238E27FC236}">
                <a16:creationId xmlns:a16="http://schemas.microsoft.com/office/drawing/2014/main" id="{EDC8023C-2BE8-AAEC-99B6-AE690CDBC509}"/>
              </a:ext>
            </a:extLst>
          </p:cNvPr>
          <p:cNvSpPr>
            <a:spLocks noGrp="1"/>
          </p:cNvSpPr>
          <p:nvPr>
            <p:ph type="sldNum" sz="quarter" idx="4294967295"/>
          </p:nvPr>
        </p:nvSpPr>
        <p:spPr>
          <a:xfrm>
            <a:off x="0" y="0"/>
            <a:ext cx="0" cy="0"/>
          </a:xfrm>
        </p:spPr>
        <p:txBody>
          <a:bodyPr/>
          <a:lstStyle/>
          <a:p>
            <a:pPr>
              <a:defRPr/>
            </a:pPr>
            <a:fld id="{1F0C6F80-3DC4-42BB-9350-2118D6F09D9C}" type="slidenum">
              <a:rPr lang="en-US" smtClean="0"/>
              <a:pPr>
                <a:defRPr/>
              </a:pPr>
              <a:t>36</a:t>
            </a:fld>
            <a:endParaRPr lang="en-US" dirty="0"/>
          </a:p>
        </p:txBody>
      </p:sp>
      <p:graphicFrame>
        <p:nvGraphicFramePr>
          <p:cNvPr id="6" name="Table 5">
            <a:extLst>
              <a:ext uri="{FF2B5EF4-FFF2-40B4-BE49-F238E27FC236}">
                <a16:creationId xmlns:a16="http://schemas.microsoft.com/office/drawing/2014/main" id="{D7710DA7-7A59-B5B3-60F2-22BD65D593F6}"/>
              </a:ext>
            </a:extLst>
          </p:cNvPr>
          <p:cNvGraphicFramePr>
            <a:graphicFrameLocks noGrp="1"/>
          </p:cNvGraphicFramePr>
          <p:nvPr/>
        </p:nvGraphicFramePr>
        <p:xfrm>
          <a:off x="8096812" y="3203870"/>
          <a:ext cx="3530600" cy="2743200"/>
        </p:xfrm>
        <a:graphic>
          <a:graphicData uri="http://schemas.openxmlformats.org/drawingml/2006/table">
            <a:tbl>
              <a:tblPr firstRow="1" bandRow="1">
                <a:tableStyleId>{5C22544A-7EE6-4342-B048-85BDC9FD1C3A}</a:tableStyleId>
              </a:tblPr>
              <a:tblGrid>
                <a:gridCol w="1208127">
                  <a:extLst>
                    <a:ext uri="{9D8B030D-6E8A-4147-A177-3AD203B41FA5}">
                      <a16:colId xmlns:a16="http://schemas.microsoft.com/office/drawing/2014/main" val="2932358943"/>
                    </a:ext>
                  </a:extLst>
                </a:gridCol>
                <a:gridCol w="2322473">
                  <a:extLst>
                    <a:ext uri="{9D8B030D-6E8A-4147-A177-3AD203B41FA5}">
                      <a16:colId xmlns:a16="http://schemas.microsoft.com/office/drawing/2014/main" val="1381071900"/>
                    </a:ext>
                  </a:extLst>
                </a:gridCol>
              </a:tblGrid>
              <a:tr h="370840">
                <a:tc>
                  <a:txBody>
                    <a:bodyPr/>
                    <a:lstStyle/>
                    <a:p>
                      <a:pPr algn="ctr"/>
                      <a:r>
                        <a:rPr lang="en-US" sz="2400" dirty="0"/>
                        <a:t>Year</a:t>
                      </a:r>
                    </a:p>
                  </a:txBody>
                  <a:tcPr/>
                </a:tc>
                <a:tc>
                  <a:txBody>
                    <a:bodyPr/>
                    <a:lstStyle/>
                    <a:p>
                      <a:pPr algn="ctr"/>
                      <a:r>
                        <a:rPr lang="en-US" sz="2400" dirty="0"/>
                        <a:t>Employees</a:t>
                      </a:r>
                    </a:p>
                  </a:txBody>
                  <a:tcPr/>
                </a:tc>
                <a:extLst>
                  <a:ext uri="{0D108BD9-81ED-4DB2-BD59-A6C34878D82A}">
                    <a16:rowId xmlns:a16="http://schemas.microsoft.com/office/drawing/2014/main" val="797424661"/>
                  </a:ext>
                </a:extLst>
              </a:tr>
              <a:tr h="370840">
                <a:tc>
                  <a:txBody>
                    <a:bodyPr/>
                    <a:lstStyle/>
                    <a:p>
                      <a:pPr algn="ctr"/>
                      <a:r>
                        <a:rPr lang="en-US" sz="2400" dirty="0"/>
                        <a:t>2022</a:t>
                      </a:r>
                    </a:p>
                  </a:txBody>
                  <a:tcPr/>
                </a:tc>
                <a:tc>
                  <a:txBody>
                    <a:bodyPr/>
                    <a:lstStyle/>
                    <a:p>
                      <a:pPr algn="ctr"/>
                      <a:r>
                        <a:rPr lang="en-US" sz="2400" dirty="0"/>
                        <a:t>95</a:t>
                      </a:r>
                    </a:p>
                  </a:txBody>
                  <a:tcPr/>
                </a:tc>
                <a:extLst>
                  <a:ext uri="{0D108BD9-81ED-4DB2-BD59-A6C34878D82A}">
                    <a16:rowId xmlns:a16="http://schemas.microsoft.com/office/drawing/2014/main" val="1154414200"/>
                  </a:ext>
                </a:extLst>
              </a:tr>
              <a:tr h="370840">
                <a:tc>
                  <a:txBody>
                    <a:bodyPr/>
                    <a:lstStyle/>
                    <a:p>
                      <a:pPr algn="ctr"/>
                      <a:r>
                        <a:rPr lang="en-US" sz="2400" dirty="0">
                          <a:solidFill>
                            <a:srgbClr val="FF0000"/>
                          </a:solidFill>
                        </a:rPr>
                        <a:t>2023</a:t>
                      </a:r>
                    </a:p>
                  </a:txBody>
                  <a:tcPr/>
                </a:tc>
                <a:tc>
                  <a:txBody>
                    <a:bodyPr/>
                    <a:lstStyle/>
                    <a:p>
                      <a:pPr algn="ctr"/>
                      <a:r>
                        <a:rPr lang="en-US" sz="2400" dirty="0"/>
                        <a:t>97</a:t>
                      </a:r>
                    </a:p>
                  </a:txBody>
                  <a:tcPr/>
                </a:tc>
                <a:extLst>
                  <a:ext uri="{0D108BD9-81ED-4DB2-BD59-A6C34878D82A}">
                    <a16:rowId xmlns:a16="http://schemas.microsoft.com/office/drawing/2014/main" val="3517378057"/>
                  </a:ext>
                </a:extLst>
              </a:tr>
              <a:tr h="370840">
                <a:tc>
                  <a:txBody>
                    <a:bodyPr/>
                    <a:lstStyle/>
                    <a:p>
                      <a:pPr algn="ctr"/>
                      <a:r>
                        <a:rPr lang="en-US" sz="2400" dirty="0">
                          <a:solidFill>
                            <a:srgbClr val="FF0000"/>
                          </a:solidFill>
                        </a:rPr>
                        <a:t>2024</a:t>
                      </a:r>
                    </a:p>
                  </a:txBody>
                  <a:tcPr/>
                </a:tc>
                <a:tc>
                  <a:txBody>
                    <a:bodyPr/>
                    <a:lstStyle/>
                    <a:p>
                      <a:pPr algn="ctr"/>
                      <a:r>
                        <a:rPr lang="en-US" sz="2400" dirty="0"/>
                        <a:t>103</a:t>
                      </a:r>
                    </a:p>
                  </a:txBody>
                  <a:tcPr/>
                </a:tc>
                <a:extLst>
                  <a:ext uri="{0D108BD9-81ED-4DB2-BD59-A6C34878D82A}">
                    <a16:rowId xmlns:a16="http://schemas.microsoft.com/office/drawing/2014/main" val="1600600225"/>
                  </a:ext>
                </a:extLst>
              </a:tr>
              <a:tr h="370840">
                <a:tc>
                  <a:txBody>
                    <a:bodyPr/>
                    <a:lstStyle/>
                    <a:p>
                      <a:pPr algn="ctr"/>
                      <a:r>
                        <a:rPr lang="en-US" sz="2400" dirty="0"/>
                        <a:t>2025</a:t>
                      </a:r>
                    </a:p>
                  </a:txBody>
                  <a:tcPr/>
                </a:tc>
                <a:tc>
                  <a:txBody>
                    <a:bodyPr/>
                    <a:lstStyle/>
                    <a:p>
                      <a:pPr algn="ctr"/>
                      <a:r>
                        <a:rPr lang="en-US" sz="2400" dirty="0"/>
                        <a:t>100</a:t>
                      </a:r>
                    </a:p>
                  </a:txBody>
                  <a:tcPr/>
                </a:tc>
                <a:extLst>
                  <a:ext uri="{0D108BD9-81ED-4DB2-BD59-A6C34878D82A}">
                    <a16:rowId xmlns:a16="http://schemas.microsoft.com/office/drawing/2014/main" val="1237970029"/>
                  </a:ext>
                </a:extLst>
              </a:tr>
              <a:tr h="370840">
                <a:tc>
                  <a:txBody>
                    <a:bodyPr/>
                    <a:lstStyle/>
                    <a:p>
                      <a:pPr algn="ctr"/>
                      <a:r>
                        <a:rPr lang="en-US" sz="2400" dirty="0">
                          <a:solidFill>
                            <a:srgbClr val="FF0000"/>
                          </a:solidFill>
                        </a:rPr>
                        <a:t>2026</a:t>
                      </a:r>
                    </a:p>
                  </a:txBody>
                  <a:tcPr/>
                </a:tc>
                <a:tc>
                  <a:txBody>
                    <a:bodyPr/>
                    <a:lstStyle/>
                    <a:p>
                      <a:pPr algn="ctr"/>
                      <a:r>
                        <a:rPr lang="en-US" sz="2400" dirty="0"/>
                        <a:t>101</a:t>
                      </a:r>
                    </a:p>
                  </a:txBody>
                  <a:tcPr/>
                </a:tc>
                <a:extLst>
                  <a:ext uri="{0D108BD9-81ED-4DB2-BD59-A6C34878D82A}">
                    <a16:rowId xmlns:a16="http://schemas.microsoft.com/office/drawing/2014/main" val="2416376265"/>
                  </a:ext>
                </a:extLst>
              </a:tr>
            </a:tbl>
          </a:graphicData>
        </a:graphic>
      </p:graphicFrame>
    </p:spTree>
    <p:extLst>
      <p:ext uri="{BB962C8B-B14F-4D97-AF65-F5344CB8AC3E}">
        <p14:creationId xmlns:p14="http://schemas.microsoft.com/office/powerpoint/2010/main" val="10968399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05152-DBC4-51A5-5BED-EB299C783195}"/>
              </a:ext>
            </a:extLst>
          </p:cNvPr>
          <p:cNvSpPr>
            <a:spLocks noGrp="1"/>
          </p:cNvSpPr>
          <p:nvPr>
            <p:ph type="title"/>
          </p:nvPr>
        </p:nvSpPr>
        <p:spPr/>
        <p:txBody>
          <a:bodyPr/>
          <a:lstStyle/>
          <a:p>
            <a:r>
              <a:rPr lang="en-US" dirty="0"/>
              <a:t>Credit years</a:t>
            </a:r>
          </a:p>
        </p:txBody>
      </p:sp>
      <p:sp>
        <p:nvSpPr>
          <p:cNvPr id="3" name="Content Placeholder 2">
            <a:extLst>
              <a:ext uri="{FF2B5EF4-FFF2-40B4-BE49-F238E27FC236}">
                <a16:creationId xmlns:a16="http://schemas.microsoft.com/office/drawing/2014/main" id="{254B2AAF-EA51-93BB-AE76-47495139EA18}"/>
              </a:ext>
            </a:extLst>
          </p:cNvPr>
          <p:cNvSpPr>
            <a:spLocks noGrp="1"/>
          </p:cNvSpPr>
          <p:nvPr>
            <p:ph idx="10"/>
          </p:nvPr>
        </p:nvSpPr>
        <p:spPr/>
        <p:txBody>
          <a:bodyPr/>
          <a:lstStyle/>
          <a:p>
            <a:r>
              <a:rPr lang="en-US" dirty="0"/>
              <a:t>3-year period begins on later of:</a:t>
            </a:r>
          </a:p>
          <a:p>
            <a:pPr lvl="1"/>
            <a:r>
              <a:rPr lang="en-US" dirty="0"/>
              <a:t>Date spouse begins participation, or</a:t>
            </a:r>
          </a:p>
          <a:p>
            <a:pPr lvl="1"/>
            <a:r>
              <a:rPr lang="en-US" dirty="0"/>
              <a:t>Date plan amended to become eligible DC plan (with spouse participating)</a:t>
            </a:r>
          </a:p>
          <a:p>
            <a:r>
              <a:rPr lang="en-US" dirty="0"/>
              <a:t>Example 1:</a:t>
            </a:r>
          </a:p>
          <a:p>
            <a:pPr lvl="1"/>
            <a:r>
              <a:rPr lang="en-US" dirty="0"/>
              <a:t>Kim enters conventional 401(k) plan in 2020</a:t>
            </a:r>
          </a:p>
          <a:p>
            <a:pPr lvl="1"/>
            <a:r>
              <a:rPr lang="en-US" dirty="0"/>
              <a:t>Calendar year employer amends plan into eligible DC plan in 2024</a:t>
            </a:r>
          </a:p>
          <a:p>
            <a:pPr lvl="1"/>
            <a:r>
              <a:rPr lang="en-US" dirty="0"/>
              <a:t>Can claim credit for Kim in 2024, 2025, and 2026</a:t>
            </a:r>
          </a:p>
        </p:txBody>
      </p:sp>
      <p:sp>
        <p:nvSpPr>
          <p:cNvPr id="4" name="Slide Number Placeholder 3">
            <a:extLst>
              <a:ext uri="{FF2B5EF4-FFF2-40B4-BE49-F238E27FC236}">
                <a16:creationId xmlns:a16="http://schemas.microsoft.com/office/drawing/2014/main" id="{A8DD783D-1251-E036-7880-2828E515C98B}"/>
              </a:ext>
            </a:extLst>
          </p:cNvPr>
          <p:cNvSpPr>
            <a:spLocks noGrp="1"/>
          </p:cNvSpPr>
          <p:nvPr>
            <p:ph type="sldNum" sz="quarter" idx="4294967295"/>
          </p:nvPr>
        </p:nvSpPr>
        <p:spPr>
          <a:xfrm>
            <a:off x="0" y="0"/>
            <a:ext cx="0" cy="0"/>
          </a:xfrm>
        </p:spPr>
        <p:txBody>
          <a:bodyPr/>
          <a:lstStyle/>
          <a:p>
            <a:pPr>
              <a:defRPr/>
            </a:pPr>
            <a:fld id="{1F0C6F80-3DC4-42BB-9350-2118D6F09D9C}" type="slidenum">
              <a:rPr lang="en-US" smtClean="0"/>
              <a:pPr>
                <a:defRPr/>
              </a:pPr>
              <a:t>37</a:t>
            </a:fld>
            <a:endParaRPr lang="en-US" dirty="0"/>
          </a:p>
        </p:txBody>
      </p:sp>
    </p:spTree>
    <p:extLst>
      <p:ext uri="{BB962C8B-B14F-4D97-AF65-F5344CB8AC3E}">
        <p14:creationId xmlns:p14="http://schemas.microsoft.com/office/powerpoint/2010/main" val="4863213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2FFB0-EA42-AF34-9BFE-1F580D9E80E8}"/>
              </a:ext>
            </a:extLst>
          </p:cNvPr>
          <p:cNvSpPr>
            <a:spLocks noGrp="1"/>
          </p:cNvSpPr>
          <p:nvPr>
            <p:ph type="title"/>
          </p:nvPr>
        </p:nvSpPr>
        <p:spPr/>
        <p:txBody>
          <a:bodyPr/>
          <a:lstStyle/>
          <a:p>
            <a:r>
              <a:rPr lang="en-US" dirty="0"/>
              <a:t>Years before 2023</a:t>
            </a:r>
          </a:p>
        </p:txBody>
      </p:sp>
      <p:sp>
        <p:nvSpPr>
          <p:cNvPr id="3" name="Content Placeholder 2">
            <a:extLst>
              <a:ext uri="{FF2B5EF4-FFF2-40B4-BE49-F238E27FC236}">
                <a16:creationId xmlns:a16="http://schemas.microsoft.com/office/drawing/2014/main" id="{04C48583-C2A1-ED39-2DA8-0A00C4B15B8E}"/>
              </a:ext>
            </a:extLst>
          </p:cNvPr>
          <p:cNvSpPr>
            <a:spLocks noGrp="1"/>
          </p:cNvSpPr>
          <p:nvPr>
            <p:ph idx="10"/>
          </p:nvPr>
        </p:nvSpPr>
        <p:spPr/>
        <p:txBody>
          <a:bodyPr>
            <a:normAutofit lnSpcReduction="10000"/>
          </a:bodyPr>
          <a:lstStyle/>
          <a:p>
            <a:r>
              <a:rPr lang="en-US" dirty="0"/>
              <a:t>Years before 2023 can count against credit period (if spouse participated in eligible DC plan), even though credit not available</a:t>
            </a:r>
          </a:p>
          <a:p>
            <a:r>
              <a:rPr lang="en-US" dirty="0"/>
              <a:t>Example:</a:t>
            </a:r>
          </a:p>
          <a:p>
            <a:pPr lvl="1"/>
            <a:r>
              <a:rPr lang="en-US" dirty="0"/>
              <a:t>Surplus Store (calendar year taxpayer) adopts 401(k) plan in 2020</a:t>
            </a:r>
          </a:p>
          <a:p>
            <a:pPr lvl="1"/>
            <a:r>
              <a:rPr lang="en-US" dirty="0"/>
              <a:t>Plan provisions:</a:t>
            </a:r>
          </a:p>
          <a:p>
            <a:pPr lvl="2"/>
            <a:r>
              <a:rPr lang="en-US" dirty="0"/>
              <a:t>Immediate entry and vesting</a:t>
            </a:r>
          </a:p>
          <a:p>
            <a:pPr lvl="2"/>
            <a:r>
              <a:rPr lang="en-US" dirty="0"/>
              <a:t>3% SH contribution</a:t>
            </a:r>
          </a:p>
          <a:p>
            <a:pPr lvl="1"/>
            <a:r>
              <a:rPr lang="en-US" dirty="0"/>
              <a:t>Taylor enters the plan in 2021</a:t>
            </a:r>
          </a:p>
          <a:p>
            <a:pPr lvl="1"/>
            <a:r>
              <a:rPr lang="en-US" dirty="0"/>
              <a:t>Can claim credit for Taylor for 2023, but that’s it</a:t>
            </a:r>
          </a:p>
        </p:txBody>
      </p:sp>
      <p:sp>
        <p:nvSpPr>
          <p:cNvPr id="4" name="Slide Number Placeholder 3">
            <a:extLst>
              <a:ext uri="{FF2B5EF4-FFF2-40B4-BE49-F238E27FC236}">
                <a16:creationId xmlns:a16="http://schemas.microsoft.com/office/drawing/2014/main" id="{9426D334-B1E3-9F55-359A-1646432F8175}"/>
              </a:ext>
            </a:extLst>
          </p:cNvPr>
          <p:cNvSpPr>
            <a:spLocks noGrp="1"/>
          </p:cNvSpPr>
          <p:nvPr>
            <p:ph type="sldNum" sz="quarter" idx="4294967295"/>
          </p:nvPr>
        </p:nvSpPr>
        <p:spPr>
          <a:xfrm>
            <a:off x="0" y="0"/>
            <a:ext cx="0" cy="0"/>
          </a:xfrm>
        </p:spPr>
        <p:txBody>
          <a:bodyPr/>
          <a:lstStyle/>
          <a:p>
            <a:pPr>
              <a:defRPr/>
            </a:pPr>
            <a:fld id="{1F0C6F80-3DC4-42BB-9350-2118D6F09D9C}" type="slidenum">
              <a:rPr lang="en-US" smtClean="0"/>
              <a:pPr>
                <a:defRPr/>
              </a:pPr>
              <a:t>38</a:t>
            </a:fld>
            <a:endParaRPr lang="en-US" dirty="0"/>
          </a:p>
        </p:txBody>
      </p:sp>
    </p:spTree>
    <p:extLst>
      <p:ext uri="{BB962C8B-B14F-4D97-AF65-F5344CB8AC3E}">
        <p14:creationId xmlns:p14="http://schemas.microsoft.com/office/powerpoint/2010/main" val="131081221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DF233-D5C7-90D6-D9AB-43E84649C5CB}"/>
              </a:ext>
            </a:extLst>
          </p:cNvPr>
          <p:cNvSpPr>
            <a:spLocks noGrp="1"/>
          </p:cNvSpPr>
          <p:nvPr>
            <p:ph type="title"/>
          </p:nvPr>
        </p:nvSpPr>
        <p:spPr/>
        <p:txBody>
          <a:bodyPr/>
          <a:lstStyle/>
          <a:p>
            <a:r>
              <a:rPr lang="en-US" dirty="0"/>
              <a:t>Form 8881</a:t>
            </a:r>
          </a:p>
        </p:txBody>
      </p:sp>
      <p:pic>
        <p:nvPicPr>
          <p:cNvPr id="6" name="Content Placeholder 5">
            <a:extLst>
              <a:ext uri="{FF2B5EF4-FFF2-40B4-BE49-F238E27FC236}">
                <a16:creationId xmlns:a16="http://schemas.microsoft.com/office/drawing/2014/main" id="{EAA35715-3E0A-BE26-58A8-DF057D701095}"/>
              </a:ext>
            </a:extLst>
          </p:cNvPr>
          <p:cNvPicPr>
            <a:picLocks noGrp="1" noChangeAspect="1"/>
          </p:cNvPicPr>
          <p:nvPr>
            <p:ph idx="10"/>
          </p:nvPr>
        </p:nvPicPr>
        <p:blipFill>
          <a:blip r:embed="rId2"/>
          <a:stretch>
            <a:fillRect/>
          </a:stretch>
        </p:blipFill>
        <p:spPr>
          <a:xfrm>
            <a:off x="499499" y="2906162"/>
            <a:ext cx="11610499" cy="2408222"/>
          </a:xfrm>
        </p:spPr>
      </p:pic>
      <p:sp>
        <p:nvSpPr>
          <p:cNvPr id="4" name="Slide Number Placeholder 3">
            <a:extLst>
              <a:ext uri="{FF2B5EF4-FFF2-40B4-BE49-F238E27FC236}">
                <a16:creationId xmlns:a16="http://schemas.microsoft.com/office/drawing/2014/main" id="{C4301601-CBB9-B450-B0C1-9400EB5E4129}"/>
              </a:ext>
            </a:extLst>
          </p:cNvPr>
          <p:cNvSpPr>
            <a:spLocks noGrp="1"/>
          </p:cNvSpPr>
          <p:nvPr>
            <p:ph type="sldNum" sz="quarter" idx="4294967295"/>
          </p:nvPr>
        </p:nvSpPr>
        <p:spPr>
          <a:xfrm>
            <a:off x="0" y="0"/>
            <a:ext cx="0" cy="0"/>
          </a:xfrm>
        </p:spPr>
        <p:txBody>
          <a:bodyPr/>
          <a:lstStyle/>
          <a:p>
            <a:pPr>
              <a:defRPr/>
            </a:pPr>
            <a:fld id="{1F0C6F80-3DC4-42BB-9350-2118D6F09D9C}" type="slidenum">
              <a:rPr lang="en-US" smtClean="0"/>
              <a:pPr>
                <a:defRPr/>
              </a:pPr>
              <a:t>39</a:t>
            </a:fld>
            <a:endParaRPr lang="en-US" dirty="0"/>
          </a:p>
        </p:txBody>
      </p:sp>
    </p:spTree>
    <p:extLst>
      <p:ext uri="{BB962C8B-B14F-4D97-AF65-F5344CB8AC3E}">
        <p14:creationId xmlns:p14="http://schemas.microsoft.com/office/powerpoint/2010/main" val="5646397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69F455-916F-9BA5-366D-45CD1CD27D58}"/>
              </a:ext>
            </a:extLst>
          </p:cNvPr>
          <p:cNvSpPr>
            <a:spLocks noGrp="1"/>
          </p:cNvSpPr>
          <p:nvPr>
            <p:ph type="title"/>
          </p:nvPr>
        </p:nvSpPr>
        <p:spPr>
          <a:xfrm>
            <a:off x="201084" y="2747962"/>
            <a:ext cx="5894916" cy="1362075"/>
          </a:xfrm>
        </p:spPr>
        <p:txBody>
          <a:bodyPr/>
          <a:lstStyle/>
          <a:p>
            <a:r>
              <a:rPr lang="en-US" dirty="0"/>
              <a:t>Amendment deadlines</a:t>
            </a:r>
            <a:br>
              <a:rPr lang="en-US" dirty="0"/>
            </a:br>
            <a:r>
              <a:rPr lang="en-US" dirty="0"/>
              <a:t>Cumulative List</a:t>
            </a:r>
          </a:p>
        </p:txBody>
      </p:sp>
      <p:sp>
        <p:nvSpPr>
          <p:cNvPr id="4" name="Slide Number Placeholder 3">
            <a:extLst>
              <a:ext uri="{FF2B5EF4-FFF2-40B4-BE49-F238E27FC236}">
                <a16:creationId xmlns:a16="http://schemas.microsoft.com/office/drawing/2014/main" id="{2FE9CDAF-9481-F226-A4DC-949AE0C93CA4}"/>
              </a:ext>
            </a:extLst>
          </p:cNvPr>
          <p:cNvSpPr>
            <a:spLocks noGrp="1"/>
          </p:cNvSpPr>
          <p:nvPr>
            <p:ph type="sldNum" sz="quarter" idx="12"/>
          </p:nvPr>
        </p:nvSpPr>
        <p:spPr/>
        <p:txBody>
          <a:bodyPr/>
          <a:lstStyle/>
          <a:p>
            <a:pPr>
              <a:defRPr/>
            </a:pPr>
            <a:fld id="{733E343D-4E28-4BE2-9153-DF3E49ED2C0A}" type="slidenum">
              <a:rPr lang="en-US" smtClean="0"/>
              <a:pPr>
                <a:defRPr/>
              </a:pPr>
              <a:t>4</a:t>
            </a:fld>
            <a:endParaRPr lang="en-US" dirty="0"/>
          </a:p>
        </p:txBody>
      </p:sp>
      <p:pic>
        <p:nvPicPr>
          <p:cNvPr id="5" name="Picture 4">
            <a:extLst>
              <a:ext uri="{FF2B5EF4-FFF2-40B4-BE49-F238E27FC236}">
                <a16:creationId xmlns:a16="http://schemas.microsoft.com/office/drawing/2014/main" id="{88E820FE-206A-70A6-327F-AF283629F8AF}"/>
              </a:ext>
            </a:extLst>
          </p:cNvPr>
          <p:cNvPicPr>
            <a:picLocks noChangeAspect="1"/>
          </p:cNvPicPr>
          <p:nvPr/>
        </p:nvPicPr>
        <p:blipFill rotWithShape="1">
          <a:blip r:embed="rId2"/>
          <a:srcRect l="18333" r="4166"/>
          <a:stretch/>
        </p:blipFill>
        <p:spPr>
          <a:xfrm>
            <a:off x="7086600" y="1143000"/>
            <a:ext cx="4960620" cy="4800600"/>
          </a:xfrm>
          <a:prstGeom prst="rect">
            <a:avLst/>
          </a:prstGeom>
        </p:spPr>
      </p:pic>
    </p:spTree>
    <p:extLst>
      <p:ext uri="{BB962C8B-B14F-4D97-AF65-F5344CB8AC3E}">
        <p14:creationId xmlns:p14="http://schemas.microsoft.com/office/powerpoint/2010/main" val="28307912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AE2A3-9635-F869-3A55-5EA9F3631DBA}"/>
              </a:ext>
            </a:extLst>
          </p:cNvPr>
          <p:cNvSpPr>
            <a:spLocks noGrp="1"/>
          </p:cNvSpPr>
          <p:nvPr>
            <p:ph type="title"/>
          </p:nvPr>
        </p:nvSpPr>
        <p:spPr/>
        <p:txBody>
          <a:bodyPr wrap="square" anchor="ctr">
            <a:normAutofit/>
          </a:bodyPr>
          <a:lstStyle/>
          <a:p>
            <a:pPr>
              <a:lnSpc>
                <a:spcPct val="90000"/>
              </a:lnSpc>
            </a:pPr>
            <a:r>
              <a:rPr lang="en-US" dirty="0"/>
              <a:t>Startup </a:t>
            </a:r>
            <a:r>
              <a:rPr lang="en-US"/>
              <a:t>Costs Credit</a:t>
            </a:r>
            <a:br>
              <a:rPr lang="en-US"/>
            </a:br>
            <a:r>
              <a:rPr lang="en-US"/>
              <a:t>Code §45E(a)</a:t>
            </a:r>
          </a:p>
        </p:txBody>
      </p:sp>
      <p:sp>
        <p:nvSpPr>
          <p:cNvPr id="3" name="Content Placeholder 2">
            <a:extLst>
              <a:ext uri="{FF2B5EF4-FFF2-40B4-BE49-F238E27FC236}">
                <a16:creationId xmlns:a16="http://schemas.microsoft.com/office/drawing/2014/main" id="{4DCCC3D1-71D0-B078-67DA-37936C3AB362}"/>
              </a:ext>
            </a:extLst>
          </p:cNvPr>
          <p:cNvSpPr>
            <a:spLocks noGrp="1"/>
          </p:cNvSpPr>
          <p:nvPr>
            <p:ph idx="10"/>
          </p:nvPr>
        </p:nvSpPr>
        <p:spPr/>
        <p:txBody>
          <a:bodyPr/>
          <a:lstStyle/>
          <a:p>
            <a:endParaRPr lang="en-US"/>
          </a:p>
        </p:txBody>
      </p:sp>
      <p:sp>
        <p:nvSpPr>
          <p:cNvPr id="4" name="Slide Number Placeholder 3">
            <a:extLst>
              <a:ext uri="{FF2B5EF4-FFF2-40B4-BE49-F238E27FC236}">
                <a16:creationId xmlns:a16="http://schemas.microsoft.com/office/drawing/2014/main" id="{9F08074E-3DBB-786D-F45F-33720AA72AAC}"/>
              </a:ext>
            </a:extLst>
          </p:cNvPr>
          <p:cNvSpPr>
            <a:spLocks noGrp="1"/>
          </p:cNvSpPr>
          <p:nvPr>
            <p:ph type="sldNum" sz="quarter" idx="4294967295"/>
          </p:nvPr>
        </p:nvSpPr>
        <p:spPr>
          <a:xfrm>
            <a:off x="9347200" y="6356350"/>
            <a:ext cx="2844800" cy="365125"/>
          </a:xfrm>
        </p:spPr>
        <p:txBody>
          <a:bodyPr anchor="ctr">
            <a:normAutofit lnSpcReduction="10000"/>
          </a:bodyPr>
          <a:lstStyle/>
          <a:p>
            <a:pPr>
              <a:spcAft>
                <a:spcPts val="600"/>
              </a:spcAft>
              <a:defRPr/>
            </a:pPr>
            <a:fld id="{1F0C6F80-3DC4-42BB-9350-2118D6F09D9C}" type="slidenum">
              <a:rPr lang="en-US" smtClean="0"/>
              <a:pPr>
                <a:spcAft>
                  <a:spcPts val="600"/>
                </a:spcAft>
                <a:defRPr/>
              </a:pPr>
              <a:t>40</a:t>
            </a:fld>
            <a:endParaRPr lang="en-US"/>
          </a:p>
        </p:txBody>
      </p:sp>
      <p:pic>
        <p:nvPicPr>
          <p:cNvPr id="6" name="Picture 5" descr="A person sitting on a blue text with a computer&#10;&#10;Description automatically generated">
            <a:extLst>
              <a:ext uri="{FF2B5EF4-FFF2-40B4-BE49-F238E27FC236}">
                <a16:creationId xmlns:a16="http://schemas.microsoft.com/office/drawing/2014/main" id="{C28DCB66-E9D4-6A00-C0B2-A3316DF018F2}"/>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962400" y="1500221"/>
            <a:ext cx="4267199" cy="4267199"/>
          </a:xfrm>
          <a:prstGeom prst="rect">
            <a:avLst/>
          </a:prstGeom>
          <a:noFill/>
        </p:spPr>
      </p:pic>
    </p:spTree>
    <p:extLst>
      <p:ext uri="{BB962C8B-B14F-4D97-AF65-F5344CB8AC3E}">
        <p14:creationId xmlns:p14="http://schemas.microsoft.com/office/powerpoint/2010/main" val="7007723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3CF60-8057-29DE-0DC6-E749CE209798}"/>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8463608A-40AC-8DEE-C854-A6B1A05AA073}"/>
              </a:ext>
            </a:extLst>
          </p:cNvPr>
          <p:cNvSpPr>
            <a:spLocks noGrp="1"/>
          </p:cNvSpPr>
          <p:nvPr>
            <p:ph idx="10"/>
          </p:nvPr>
        </p:nvSpPr>
        <p:spPr/>
        <p:txBody>
          <a:bodyPr>
            <a:normAutofit fontScale="92500"/>
          </a:bodyPr>
          <a:lstStyle/>
          <a:p>
            <a:r>
              <a:rPr lang="en-US" dirty="0"/>
              <a:t>Originally adopted as part of EGTRRA; amended in SECURE Act and SECURE 2.0</a:t>
            </a:r>
          </a:p>
          <a:p>
            <a:r>
              <a:rPr lang="en-US" dirty="0"/>
              <a:t>Available for eligible employer (&lt; 101 employees; 2-year grace)</a:t>
            </a:r>
          </a:p>
          <a:p>
            <a:r>
              <a:rPr lang="en-US" dirty="0"/>
              <a:t>Not available if employer, related employer, or predecessor established or maintained plan for substantially the same employees as plan qualifying for credit</a:t>
            </a:r>
          </a:p>
          <a:p>
            <a:r>
              <a:rPr lang="en-US" dirty="0"/>
              <a:t>Credit is generally 50% of qualified startup costs paid or incurred during tax year, subject to a limit, of new qualified plan, SEP, or SIMPLE IRA</a:t>
            </a:r>
          </a:p>
          <a:p>
            <a:r>
              <a:rPr lang="en-US" dirty="0"/>
              <a:t>Related employers treated as single employer</a:t>
            </a:r>
          </a:p>
        </p:txBody>
      </p:sp>
      <p:sp>
        <p:nvSpPr>
          <p:cNvPr id="4" name="Slide Number Placeholder 3">
            <a:extLst>
              <a:ext uri="{FF2B5EF4-FFF2-40B4-BE49-F238E27FC236}">
                <a16:creationId xmlns:a16="http://schemas.microsoft.com/office/drawing/2014/main" id="{0F71D2BE-8F71-0390-963D-52B1216F5F51}"/>
              </a:ext>
            </a:extLst>
          </p:cNvPr>
          <p:cNvSpPr>
            <a:spLocks noGrp="1"/>
          </p:cNvSpPr>
          <p:nvPr>
            <p:ph type="sldNum" sz="quarter" idx="4294967295"/>
          </p:nvPr>
        </p:nvSpPr>
        <p:spPr>
          <a:xfrm>
            <a:off x="0" y="0"/>
            <a:ext cx="0" cy="0"/>
          </a:xfrm>
        </p:spPr>
        <p:txBody>
          <a:bodyPr/>
          <a:lstStyle/>
          <a:p>
            <a:pPr>
              <a:defRPr/>
            </a:pPr>
            <a:fld id="{1F0C6F80-3DC4-42BB-9350-2118D6F09D9C}" type="slidenum">
              <a:rPr lang="en-US" smtClean="0"/>
              <a:pPr>
                <a:defRPr/>
              </a:pPr>
              <a:t>41</a:t>
            </a:fld>
            <a:endParaRPr lang="en-US" dirty="0"/>
          </a:p>
        </p:txBody>
      </p:sp>
    </p:spTree>
    <p:extLst>
      <p:ext uri="{BB962C8B-B14F-4D97-AF65-F5344CB8AC3E}">
        <p14:creationId xmlns:p14="http://schemas.microsoft.com/office/powerpoint/2010/main" val="147494756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E94C7-7BC4-6089-1E7D-5F9239D5B975}"/>
              </a:ext>
            </a:extLst>
          </p:cNvPr>
          <p:cNvSpPr>
            <a:spLocks noGrp="1"/>
          </p:cNvSpPr>
          <p:nvPr>
            <p:ph type="title"/>
          </p:nvPr>
        </p:nvSpPr>
        <p:spPr>
          <a:xfrm>
            <a:off x="609600" y="274638"/>
            <a:ext cx="10972800" cy="1143000"/>
          </a:xfrm>
        </p:spPr>
        <p:txBody>
          <a:bodyPr wrap="square" anchor="ctr">
            <a:normAutofit/>
          </a:bodyPr>
          <a:lstStyle/>
          <a:p>
            <a:r>
              <a:rPr lang="en-US" dirty="0"/>
              <a:t>Credit years</a:t>
            </a:r>
          </a:p>
        </p:txBody>
      </p:sp>
      <p:pic>
        <p:nvPicPr>
          <p:cNvPr id="6" name="Picture 5" descr="A number with a black background&#10;&#10;Description automatically generated">
            <a:extLst>
              <a:ext uri="{FF2B5EF4-FFF2-40B4-BE49-F238E27FC236}">
                <a16:creationId xmlns:a16="http://schemas.microsoft.com/office/drawing/2014/main" id="{39B85B6D-7D34-6E7C-F049-0558EF90FAE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658188" y="1600201"/>
            <a:ext cx="3287624" cy="4525963"/>
          </a:xfrm>
          <a:prstGeom prst="rect">
            <a:avLst/>
          </a:prstGeom>
          <a:noFill/>
        </p:spPr>
      </p:pic>
      <p:sp>
        <p:nvSpPr>
          <p:cNvPr id="3" name="Content Placeholder 2">
            <a:extLst>
              <a:ext uri="{FF2B5EF4-FFF2-40B4-BE49-F238E27FC236}">
                <a16:creationId xmlns:a16="http://schemas.microsoft.com/office/drawing/2014/main" id="{E62EB09C-D87F-F83B-4BEE-00AD9817C37C}"/>
              </a:ext>
            </a:extLst>
          </p:cNvPr>
          <p:cNvSpPr>
            <a:spLocks noGrp="1"/>
          </p:cNvSpPr>
          <p:nvPr>
            <p:ph sz="half" idx="2"/>
          </p:nvPr>
        </p:nvSpPr>
        <p:spPr>
          <a:xfrm>
            <a:off x="5562600" y="1600201"/>
            <a:ext cx="6019800" cy="4525963"/>
          </a:xfrm>
        </p:spPr>
        <p:txBody>
          <a:bodyPr wrap="square" anchor="t">
            <a:normAutofit/>
          </a:bodyPr>
          <a:lstStyle/>
          <a:p>
            <a:r>
              <a:rPr lang="en-US" dirty="0"/>
              <a:t>First credit year</a:t>
            </a:r>
          </a:p>
          <a:p>
            <a:pPr lvl="1"/>
            <a:r>
              <a:rPr lang="en-US" sz="2800" dirty="0">
                <a:solidFill>
                  <a:schemeClr val="tx1"/>
                </a:solidFill>
              </a:rPr>
              <a:t>Generally tax year plan effective</a:t>
            </a:r>
          </a:p>
          <a:p>
            <a:pPr lvl="1"/>
            <a:r>
              <a:rPr lang="en-US" sz="2800" dirty="0">
                <a:solidFill>
                  <a:schemeClr val="tx1"/>
                </a:solidFill>
              </a:rPr>
              <a:t>Employer can elect to make it the year before the plan effective</a:t>
            </a:r>
          </a:p>
          <a:p>
            <a:r>
              <a:rPr lang="en-US" dirty="0"/>
              <a:t>Credit is available for first credit year and the following two years  </a:t>
            </a:r>
          </a:p>
          <a:p>
            <a:endParaRPr lang="en-US" dirty="0"/>
          </a:p>
        </p:txBody>
      </p:sp>
      <p:sp>
        <p:nvSpPr>
          <p:cNvPr id="4" name="Slide Number Placeholder 3">
            <a:extLst>
              <a:ext uri="{FF2B5EF4-FFF2-40B4-BE49-F238E27FC236}">
                <a16:creationId xmlns:a16="http://schemas.microsoft.com/office/drawing/2014/main" id="{B990A592-5552-8E1D-A926-481478CDB673}"/>
              </a:ext>
            </a:extLst>
          </p:cNvPr>
          <p:cNvSpPr>
            <a:spLocks noGrp="1"/>
          </p:cNvSpPr>
          <p:nvPr>
            <p:ph type="sldNum" sz="quarter" idx="12"/>
          </p:nvPr>
        </p:nvSpPr>
        <p:spPr>
          <a:xfrm>
            <a:off x="8737600" y="6356351"/>
            <a:ext cx="2844800"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a:spcAft>
                <a:spcPts val="600"/>
              </a:spcAft>
              <a:defRPr/>
            </a:pPr>
            <a:fld id="{DA2D2FE9-C825-4D4A-90E5-7B43D6936AC8}" type="slidenum">
              <a:rPr lang="en-US" smtClean="0"/>
              <a:pPr>
                <a:spcAft>
                  <a:spcPts val="600"/>
                </a:spcAft>
                <a:defRPr/>
              </a:pPr>
              <a:t>42</a:t>
            </a:fld>
            <a:endParaRPr lang="en-US"/>
          </a:p>
        </p:txBody>
      </p:sp>
    </p:spTree>
    <p:extLst>
      <p:ext uri="{BB962C8B-B14F-4D97-AF65-F5344CB8AC3E}">
        <p14:creationId xmlns:p14="http://schemas.microsoft.com/office/powerpoint/2010/main" val="26635930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CF40E-9D2D-C83F-2205-89492B7F8290}"/>
              </a:ext>
            </a:extLst>
          </p:cNvPr>
          <p:cNvSpPr>
            <a:spLocks noGrp="1"/>
          </p:cNvSpPr>
          <p:nvPr>
            <p:ph type="title"/>
          </p:nvPr>
        </p:nvSpPr>
        <p:spPr/>
        <p:txBody>
          <a:bodyPr/>
          <a:lstStyle/>
          <a:p>
            <a:r>
              <a:rPr lang="en-US" dirty="0"/>
              <a:t>Amount of credit</a:t>
            </a:r>
          </a:p>
        </p:txBody>
      </p:sp>
      <p:sp>
        <p:nvSpPr>
          <p:cNvPr id="3" name="Content Placeholder 2">
            <a:extLst>
              <a:ext uri="{FF2B5EF4-FFF2-40B4-BE49-F238E27FC236}">
                <a16:creationId xmlns:a16="http://schemas.microsoft.com/office/drawing/2014/main" id="{44AF144E-8751-234F-AB04-8FA51EAC180E}"/>
              </a:ext>
            </a:extLst>
          </p:cNvPr>
          <p:cNvSpPr>
            <a:spLocks noGrp="1"/>
          </p:cNvSpPr>
          <p:nvPr>
            <p:ph idx="10"/>
          </p:nvPr>
        </p:nvSpPr>
        <p:spPr/>
        <p:txBody>
          <a:bodyPr/>
          <a:lstStyle/>
          <a:p>
            <a:r>
              <a:rPr lang="en-US" dirty="0"/>
              <a:t>Credit is generally 50% of qualified startup costs paid or incurred during tax year, subject to a limit</a:t>
            </a:r>
          </a:p>
          <a:p>
            <a:r>
              <a:rPr lang="en-US" dirty="0"/>
              <a:t>Qualified startup costs: ordinary and necessary expenses of employer (i.e., not paid by plan) paid or incurred in connection with</a:t>
            </a:r>
          </a:p>
          <a:p>
            <a:pPr lvl="1"/>
            <a:r>
              <a:rPr lang="en-US" dirty="0"/>
              <a:t>Establishment or administration of plan</a:t>
            </a:r>
          </a:p>
          <a:p>
            <a:pPr lvl="1"/>
            <a:r>
              <a:rPr lang="en-US" dirty="0"/>
              <a:t>Retirement-related employee education with respect to plan</a:t>
            </a:r>
          </a:p>
          <a:p>
            <a:r>
              <a:rPr lang="en-US" dirty="0"/>
              <a:t>If plan doesn’t have at least one NHCE participant, qualified startup costs = $0 for purposes of credit</a:t>
            </a:r>
          </a:p>
        </p:txBody>
      </p:sp>
      <p:sp>
        <p:nvSpPr>
          <p:cNvPr id="4" name="Slide Number Placeholder 3">
            <a:extLst>
              <a:ext uri="{FF2B5EF4-FFF2-40B4-BE49-F238E27FC236}">
                <a16:creationId xmlns:a16="http://schemas.microsoft.com/office/drawing/2014/main" id="{E303E85D-9535-25D7-A4B1-61874921849F}"/>
              </a:ext>
            </a:extLst>
          </p:cNvPr>
          <p:cNvSpPr>
            <a:spLocks noGrp="1"/>
          </p:cNvSpPr>
          <p:nvPr>
            <p:ph type="sldNum" sz="quarter" idx="4294967295"/>
          </p:nvPr>
        </p:nvSpPr>
        <p:spPr>
          <a:xfrm>
            <a:off x="0" y="0"/>
            <a:ext cx="0" cy="0"/>
          </a:xfrm>
        </p:spPr>
        <p:txBody>
          <a:bodyPr/>
          <a:lstStyle/>
          <a:p>
            <a:pPr>
              <a:defRPr/>
            </a:pPr>
            <a:fld id="{1F0C6F80-3DC4-42BB-9350-2118D6F09D9C}" type="slidenum">
              <a:rPr lang="en-US" smtClean="0"/>
              <a:pPr>
                <a:defRPr/>
              </a:pPr>
              <a:t>43</a:t>
            </a:fld>
            <a:endParaRPr lang="en-US" dirty="0"/>
          </a:p>
        </p:txBody>
      </p:sp>
    </p:spTree>
    <p:extLst>
      <p:ext uri="{BB962C8B-B14F-4D97-AF65-F5344CB8AC3E}">
        <p14:creationId xmlns:p14="http://schemas.microsoft.com/office/powerpoint/2010/main" val="7357458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6F62F1-8AC2-F47E-7DDE-8D5AAE529164}"/>
              </a:ext>
            </a:extLst>
          </p:cNvPr>
          <p:cNvSpPr>
            <a:spLocks noGrp="1"/>
          </p:cNvSpPr>
          <p:nvPr>
            <p:ph type="title"/>
          </p:nvPr>
        </p:nvSpPr>
        <p:spPr/>
        <p:txBody>
          <a:bodyPr/>
          <a:lstStyle/>
          <a:p>
            <a:r>
              <a:rPr lang="en-US" dirty="0"/>
              <a:t>Limit on credit</a:t>
            </a:r>
          </a:p>
        </p:txBody>
      </p:sp>
      <p:sp>
        <p:nvSpPr>
          <p:cNvPr id="3" name="Content Placeholder 2">
            <a:extLst>
              <a:ext uri="{FF2B5EF4-FFF2-40B4-BE49-F238E27FC236}">
                <a16:creationId xmlns:a16="http://schemas.microsoft.com/office/drawing/2014/main" id="{F78AB325-A95F-5627-9891-F0E9E4E7B9FA}"/>
              </a:ext>
            </a:extLst>
          </p:cNvPr>
          <p:cNvSpPr>
            <a:spLocks noGrp="1"/>
          </p:cNvSpPr>
          <p:nvPr>
            <p:ph idx="10"/>
          </p:nvPr>
        </p:nvSpPr>
        <p:spPr>
          <a:xfrm>
            <a:off x="172995" y="1345721"/>
            <a:ext cx="7078831" cy="5425776"/>
          </a:xfrm>
        </p:spPr>
        <p:txBody>
          <a:bodyPr/>
          <a:lstStyle/>
          <a:p>
            <a:r>
              <a:rPr lang="en-US" dirty="0"/>
              <a:t>Credit amount for a tax year can’t exceed greater of</a:t>
            </a:r>
          </a:p>
          <a:p>
            <a:pPr lvl="1"/>
            <a:r>
              <a:rPr lang="en-US" dirty="0"/>
              <a:t>$500, or</a:t>
            </a:r>
          </a:p>
          <a:p>
            <a:pPr lvl="1"/>
            <a:r>
              <a:rPr lang="en-US" dirty="0"/>
              <a:t>$250/NHCE participant (not to exceed $5,000)</a:t>
            </a:r>
          </a:p>
        </p:txBody>
      </p:sp>
      <p:sp>
        <p:nvSpPr>
          <p:cNvPr id="4" name="Slide Number Placeholder 3">
            <a:extLst>
              <a:ext uri="{FF2B5EF4-FFF2-40B4-BE49-F238E27FC236}">
                <a16:creationId xmlns:a16="http://schemas.microsoft.com/office/drawing/2014/main" id="{9AC93409-362D-BBF3-4082-5FB2A15D5898}"/>
              </a:ext>
            </a:extLst>
          </p:cNvPr>
          <p:cNvSpPr>
            <a:spLocks noGrp="1"/>
          </p:cNvSpPr>
          <p:nvPr>
            <p:ph type="sldNum" sz="quarter" idx="4294967295"/>
          </p:nvPr>
        </p:nvSpPr>
        <p:spPr>
          <a:xfrm>
            <a:off x="0" y="0"/>
            <a:ext cx="0" cy="0"/>
          </a:xfrm>
        </p:spPr>
        <p:txBody>
          <a:bodyPr/>
          <a:lstStyle/>
          <a:p>
            <a:pPr>
              <a:defRPr/>
            </a:pPr>
            <a:fld id="{1F0C6F80-3DC4-42BB-9350-2118D6F09D9C}" type="slidenum">
              <a:rPr lang="en-US" smtClean="0"/>
              <a:pPr>
                <a:defRPr/>
              </a:pPr>
              <a:t>44</a:t>
            </a:fld>
            <a:endParaRPr lang="en-US" dirty="0"/>
          </a:p>
        </p:txBody>
      </p:sp>
      <p:graphicFrame>
        <p:nvGraphicFramePr>
          <p:cNvPr id="5" name="Table 4">
            <a:extLst>
              <a:ext uri="{FF2B5EF4-FFF2-40B4-BE49-F238E27FC236}">
                <a16:creationId xmlns:a16="http://schemas.microsoft.com/office/drawing/2014/main" id="{0739EF11-ECE8-D414-4D32-033E089812CC}"/>
              </a:ext>
            </a:extLst>
          </p:cNvPr>
          <p:cNvGraphicFramePr>
            <a:graphicFrameLocks noGrp="1"/>
          </p:cNvGraphicFramePr>
          <p:nvPr/>
        </p:nvGraphicFramePr>
        <p:xfrm>
          <a:off x="7315200" y="1500221"/>
          <a:ext cx="4267200" cy="4145280"/>
        </p:xfrm>
        <a:graphic>
          <a:graphicData uri="http://schemas.openxmlformats.org/drawingml/2006/table">
            <a:tbl>
              <a:tblPr firstRow="1" bandRow="1">
                <a:tableStyleId>{5C22544A-7EE6-4342-B048-85BDC9FD1C3A}</a:tableStyleId>
              </a:tblPr>
              <a:tblGrid>
                <a:gridCol w="2133600">
                  <a:extLst>
                    <a:ext uri="{9D8B030D-6E8A-4147-A177-3AD203B41FA5}">
                      <a16:colId xmlns:a16="http://schemas.microsoft.com/office/drawing/2014/main" val="1452361981"/>
                    </a:ext>
                  </a:extLst>
                </a:gridCol>
                <a:gridCol w="2133600">
                  <a:extLst>
                    <a:ext uri="{9D8B030D-6E8A-4147-A177-3AD203B41FA5}">
                      <a16:colId xmlns:a16="http://schemas.microsoft.com/office/drawing/2014/main" val="2407135946"/>
                    </a:ext>
                  </a:extLst>
                </a:gridCol>
              </a:tblGrid>
              <a:tr h="370840">
                <a:tc>
                  <a:txBody>
                    <a:bodyPr/>
                    <a:lstStyle/>
                    <a:p>
                      <a:pPr algn="ctr"/>
                      <a:r>
                        <a:rPr lang="en-US" sz="2800" dirty="0"/>
                        <a:t>NHCEs</a:t>
                      </a:r>
                    </a:p>
                  </a:txBody>
                  <a:tcPr anchor="ctr"/>
                </a:tc>
                <a:tc>
                  <a:txBody>
                    <a:bodyPr/>
                    <a:lstStyle/>
                    <a:p>
                      <a:pPr algn="ctr"/>
                      <a:r>
                        <a:rPr lang="en-US" sz="2800" dirty="0"/>
                        <a:t>Dollar limit</a:t>
                      </a:r>
                    </a:p>
                  </a:txBody>
                  <a:tcPr anchor="ctr"/>
                </a:tc>
                <a:extLst>
                  <a:ext uri="{0D108BD9-81ED-4DB2-BD59-A6C34878D82A}">
                    <a16:rowId xmlns:a16="http://schemas.microsoft.com/office/drawing/2014/main" val="419848089"/>
                  </a:ext>
                </a:extLst>
              </a:tr>
              <a:tr h="370840">
                <a:tc>
                  <a:txBody>
                    <a:bodyPr/>
                    <a:lstStyle/>
                    <a:p>
                      <a:pPr algn="ctr"/>
                      <a:r>
                        <a:rPr lang="en-US" sz="2800" dirty="0"/>
                        <a:t>0</a:t>
                      </a:r>
                    </a:p>
                  </a:txBody>
                  <a:tcPr anchor="ctr"/>
                </a:tc>
                <a:tc>
                  <a:txBody>
                    <a:bodyPr/>
                    <a:lstStyle/>
                    <a:p>
                      <a:pPr algn="ctr"/>
                      <a:r>
                        <a:rPr lang="en-US" sz="2800" dirty="0"/>
                        <a:t>0</a:t>
                      </a:r>
                    </a:p>
                  </a:txBody>
                  <a:tcPr anchor="ctr"/>
                </a:tc>
                <a:extLst>
                  <a:ext uri="{0D108BD9-81ED-4DB2-BD59-A6C34878D82A}">
                    <a16:rowId xmlns:a16="http://schemas.microsoft.com/office/drawing/2014/main" val="4213516696"/>
                  </a:ext>
                </a:extLst>
              </a:tr>
              <a:tr h="370840">
                <a:tc>
                  <a:txBody>
                    <a:bodyPr/>
                    <a:lstStyle/>
                    <a:p>
                      <a:pPr algn="ctr"/>
                      <a:r>
                        <a:rPr lang="en-US" sz="2800" dirty="0"/>
                        <a:t>1</a:t>
                      </a:r>
                    </a:p>
                  </a:txBody>
                  <a:tcPr anchor="ctr"/>
                </a:tc>
                <a:tc>
                  <a:txBody>
                    <a:bodyPr/>
                    <a:lstStyle/>
                    <a:p>
                      <a:pPr algn="ctr"/>
                      <a:r>
                        <a:rPr lang="en-US" sz="2800" dirty="0"/>
                        <a:t>$500</a:t>
                      </a:r>
                    </a:p>
                  </a:txBody>
                  <a:tcPr anchor="ctr"/>
                </a:tc>
                <a:extLst>
                  <a:ext uri="{0D108BD9-81ED-4DB2-BD59-A6C34878D82A}">
                    <a16:rowId xmlns:a16="http://schemas.microsoft.com/office/drawing/2014/main" val="705184656"/>
                  </a:ext>
                </a:extLst>
              </a:tr>
              <a:tr h="370840">
                <a:tc>
                  <a:txBody>
                    <a:bodyPr/>
                    <a:lstStyle/>
                    <a:p>
                      <a:pPr algn="ctr"/>
                      <a:r>
                        <a:rPr lang="en-US" sz="2800" dirty="0"/>
                        <a:t>2</a:t>
                      </a:r>
                    </a:p>
                  </a:txBody>
                  <a:tcPr anchor="ctr"/>
                </a:tc>
                <a:tc>
                  <a:txBody>
                    <a:bodyPr/>
                    <a:lstStyle/>
                    <a:p>
                      <a:pPr algn="ctr"/>
                      <a:r>
                        <a:rPr lang="en-US" sz="2800" dirty="0"/>
                        <a:t>$500</a:t>
                      </a:r>
                    </a:p>
                  </a:txBody>
                  <a:tcPr anchor="ctr"/>
                </a:tc>
                <a:extLst>
                  <a:ext uri="{0D108BD9-81ED-4DB2-BD59-A6C34878D82A}">
                    <a16:rowId xmlns:a16="http://schemas.microsoft.com/office/drawing/2014/main" val="866947070"/>
                  </a:ext>
                </a:extLst>
              </a:tr>
              <a:tr h="370840">
                <a:tc>
                  <a:txBody>
                    <a:bodyPr/>
                    <a:lstStyle/>
                    <a:p>
                      <a:pPr algn="ctr"/>
                      <a:r>
                        <a:rPr lang="en-US" sz="2800" dirty="0"/>
                        <a:t>4</a:t>
                      </a:r>
                    </a:p>
                  </a:txBody>
                  <a:tcPr anchor="ctr"/>
                </a:tc>
                <a:tc>
                  <a:txBody>
                    <a:bodyPr/>
                    <a:lstStyle/>
                    <a:p>
                      <a:pPr algn="ctr"/>
                      <a:r>
                        <a:rPr lang="en-US" sz="2800" dirty="0"/>
                        <a:t>$1000</a:t>
                      </a:r>
                    </a:p>
                  </a:txBody>
                  <a:tcPr anchor="ctr"/>
                </a:tc>
                <a:extLst>
                  <a:ext uri="{0D108BD9-81ED-4DB2-BD59-A6C34878D82A}">
                    <a16:rowId xmlns:a16="http://schemas.microsoft.com/office/drawing/2014/main" val="3118407584"/>
                  </a:ext>
                </a:extLst>
              </a:tr>
              <a:tr h="370840">
                <a:tc>
                  <a:txBody>
                    <a:bodyPr/>
                    <a:lstStyle/>
                    <a:p>
                      <a:pPr algn="ctr"/>
                      <a:r>
                        <a:rPr lang="en-US" sz="2800" dirty="0"/>
                        <a:t>10</a:t>
                      </a:r>
                    </a:p>
                  </a:txBody>
                  <a:tcPr anchor="ctr"/>
                </a:tc>
                <a:tc>
                  <a:txBody>
                    <a:bodyPr/>
                    <a:lstStyle/>
                    <a:p>
                      <a:pPr algn="ctr"/>
                      <a:r>
                        <a:rPr lang="en-US" sz="2800" dirty="0"/>
                        <a:t>$2500</a:t>
                      </a:r>
                    </a:p>
                  </a:txBody>
                  <a:tcPr anchor="ctr"/>
                </a:tc>
                <a:extLst>
                  <a:ext uri="{0D108BD9-81ED-4DB2-BD59-A6C34878D82A}">
                    <a16:rowId xmlns:a16="http://schemas.microsoft.com/office/drawing/2014/main" val="1190068842"/>
                  </a:ext>
                </a:extLst>
              </a:tr>
              <a:tr h="370840">
                <a:tc>
                  <a:txBody>
                    <a:bodyPr/>
                    <a:lstStyle/>
                    <a:p>
                      <a:pPr algn="ctr"/>
                      <a:r>
                        <a:rPr lang="en-US" sz="2800" dirty="0"/>
                        <a:t>15</a:t>
                      </a:r>
                    </a:p>
                  </a:txBody>
                  <a:tcPr anchor="ctr"/>
                </a:tc>
                <a:tc>
                  <a:txBody>
                    <a:bodyPr/>
                    <a:lstStyle/>
                    <a:p>
                      <a:pPr algn="ctr"/>
                      <a:r>
                        <a:rPr lang="en-US" sz="2800" dirty="0"/>
                        <a:t>$3750</a:t>
                      </a:r>
                    </a:p>
                  </a:txBody>
                  <a:tcPr anchor="ctr"/>
                </a:tc>
                <a:extLst>
                  <a:ext uri="{0D108BD9-81ED-4DB2-BD59-A6C34878D82A}">
                    <a16:rowId xmlns:a16="http://schemas.microsoft.com/office/drawing/2014/main" val="6095282"/>
                  </a:ext>
                </a:extLst>
              </a:tr>
              <a:tr h="370840">
                <a:tc>
                  <a:txBody>
                    <a:bodyPr/>
                    <a:lstStyle/>
                    <a:p>
                      <a:pPr algn="ctr"/>
                      <a:r>
                        <a:rPr lang="en-US" sz="2800" dirty="0"/>
                        <a:t>20 or more</a:t>
                      </a:r>
                    </a:p>
                  </a:txBody>
                  <a:tcPr anchor="ctr"/>
                </a:tc>
                <a:tc>
                  <a:txBody>
                    <a:bodyPr/>
                    <a:lstStyle/>
                    <a:p>
                      <a:pPr algn="ctr"/>
                      <a:r>
                        <a:rPr lang="en-US" sz="2800" dirty="0"/>
                        <a:t>$5000</a:t>
                      </a:r>
                    </a:p>
                  </a:txBody>
                  <a:tcPr anchor="ctr"/>
                </a:tc>
                <a:extLst>
                  <a:ext uri="{0D108BD9-81ED-4DB2-BD59-A6C34878D82A}">
                    <a16:rowId xmlns:a16="http://schemas.microsoft.com/office/drawing/2014/main" val="3384167346"/>
                  </a:ext>
                </a:extLst>
              </a:tr>
            </a:tbl>
          </a:graphicData>
        </a:graphic>
      </p:graphicFrame>
    </p:spTree>
    <p:extLst>
      <p:ext uri="{BB962C8B-B14F-4D97-AF65-F5344CB8AC3E}">
        <p14:creationId xmlns:p14="http://schemas.microsoft.com/office/powerpoint/2010/main" val="36107366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99658-450B-C51A-7A6E-D752EADADD74}"/>
              </a:ext>
            </a:extLst>
          </p:cNvPr>
          <p:cNvSpPr>
            <a:spLocks noGrp="1"/>
          </p:cNvSpPr>
          <p:nvPr>
            <p:ph type="title"/>
          </p:nvPr>
        </p:nvSpPr>
        <p:spPr/>
        <p:txBody>
          <a:bodyPr/>
          <a:lstStyle/>
          <a:p>
            <a:r>
              <a:rPr lang="en-US" dirty="0"/>
              <a:t>Impact on deductions</a:t>
            </a:r>
          </a:p>
        </p:txBody>
      </p:sp>
      <p:sp>
        <p:nvSpPr>
          <p:cNvPr id="3" name="Content Placeholder 2">
            <a:extLst>
              <a:ext uri="{FF2B5EF4-FFF2-40B4-BE49-F238E27FC236}">
                <a16:creationId xmlns:a16="http://schemas.microsoft.com/office/drawing/2014/main" id="{568C9FE5-4B5A-0AA3-E486-970B932B3A16}"/>
              </a:ext>
            </a:extLst>
          </p:cNvPr>
          <p:cNvSpPr>
            <a:spLocks noGrp="1"/>
          </p:cNvSpPr>
          <p:nvPr>
            <p:ph idx="10"/>
          </p:nvPr>
        </p:nvSpPr>
        <p:spPr/>
        <p:txBody>
          <a:bodyPr>
            <a:normAutofit/>
          </a:bodyPr>
          <a:lstStyle/>
          <a:p>
            <a:r>
              <a:rPr lang="en-US" dirty="0"/>
              <a:t>Employer can elect not to have credit apply</a:t>
            </a:r>
          </a:p>
          <a:p>
            <a:r>
              <a:rPr lang="en-US" dirty="0"/>
              <a:t>If employer claims credit, cannot  claim deduction for credit amount</a:t>
            </a:r>
          </a:p>
          <a:p>
            <a:r>
              <a:rPr lang="en-US" dirty="0"/>
              <a:t>Example:</a:t>
            </a:r>
          </a:p>
          <a:p>
            <a:pPr lvl="1"/>
            <a:r>
              <a:rPr lang="en-US" dirty="0"/>
              <a:t>In 2024, Employer spends $2000 to set up cash balance plan</a:t>
            </a:r>
          </a:p>
          <a:p>
            <a:pPr lvl="1"/>
            <a:r>
              <a:rPr lang="en-US" dirty="0"/>
              <a:t>2 NHCE participants</a:t>
            </a:r>
          </a:p>
          <a:p>
            <a:pPr lvl="1"/>
            <a:r>
              <a:rPr lang="en-US" dirty="0"/>
              <a:t>Credit limit is $500</a:t>
            </a:r>
          </a:p>
          <a:p>
            <a:pPr lvl="1"/>
            <a:r>
              <a:rPr lang="en-US" dirty="0"/>
              <a:t>Employer can claim $500 credit and can deduct $1500</a:t>
            </a:r>
          </a:p>
        </p:txBody>
      </p:sp>
      <p:sp>
        <p:nvSpPr>
          <p:cNvPr id="4" name="Slide Number Placeholder 3">
            <a:extLst>
              <a:ext uri="{FF2B5EF4-FFF2-40B4-BE49-F238E27FC236}">
                <a16:creationId xmlns:a16="http://schemas.microsoft.com/office/drawing/2014/main" id="{B34F9262-32DC-DBFA-77BF-0881332DCA1C}"/>
              </a:ext>
            </a:extLst>
          </p:cNvPr>
          <p:cNvSpPr>
            <a:spLocks noGrp="1"/>
          </p:cNvSpPr>
          <p:nvPr>
            <p:ph type="sldNum" sz="quarter" idx="4294967295"/>
          </p:nvPr>
        </p:nvSpPr>
        <p:spPr>
          <a:xfrm>
            <a:off x="0" y="0"/>
            <a:ext cx="0" cy="0"/>
          </a:xfrm>
        </p:spPr>
        <p:txBody>
          <a:bodyPr/>
          <a:lstStyle/>
          <a:p>
            <a:pPr>
              <a:defRPr/>
            </a:pPr>
            <a:fld id="{1F0C6F80-3DC4-42BB-9350-2118D6F09D9C}" type="slidenum">
              <a:rPr lang="en-US" smtClean="0"/>
              <a:pPr>
                <a:defRPr/>
              </a:pPr>
              <a:t>45</a:t>
            </a:fld>
            <a:endParaRPr lang="en-US" dirty="0"/>
          </a:p>
        </p:txBody>
      </p:sp>
    </p:spTree>
    <p:extLst>
      <p:ext uri="{BB962C8B-B14F-4D97-AF65-F5344CB8AC3E}">
        <p14:creationId xmlns:p14="http://schemas.microsoft.com/office/powerpoint/2010/main" val="48703747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BE978-F004-7FFC-1E33-E8D749F4218F}"/>
              </a:ext>
            </a:extLst>
          </p:cNvPr>
          <p:cNvSpPr>
            <a:spLocks noGrp="1"/>
          </p:cNvSpPr>
          <p:nvPr>
            <p:ph type="title"/>
          </p:nvPr>
        </p:nvSpPr>
        <p:spPr/>
        <p:txBody>
          <a:bodyPr/>
          <a:lstStyle/>
          <a:p>
            <a:r>
              <a:rPr lang="en-US" dirty="0"/>
              <a:t>SECURE 2.0 change</a:t>
            </a:r>
          </a:p>
        </p:txBody>
      </p:sp>
      <p:sp>
        <p:nvSpPr>
          <p:cNvPr id="3" name="Content Placeholder 2">
            <a:extLst>
              <a:ext uri="{FF2B5EF4-FFF2-40B4-BE49-F238E27FC236}">
                <a16:creationId xmlns:a16="http://schemas.microsoft.com/office/drawing/2014/main" id="{D171564D-BCE5-20DA-3BA9-773893F39792}"/>
              </a:ext>
            </a:extLst>
          </p:cNvPr>
          <p:cNvSpPr>
            <a:spLocks noGrp="1"/>
          </p:cNvSpPr>
          <p:nvPr>
            <p:ph sz="half" idx="1"/>
          </p:nvPr>
        </p:nvSpPr>
        <p:spPr/>
        <p:txBody>
          <a:bodyPr/>
          <a:lstStyle/>
          <a:p>
            <a:r>
              <a:rPr lang="en-US" sz="2000" dirty="0"/>
              <a:t>Credit increased to 100% of qualified startup costs if employer has no more than 50 eligible employees</a:t>
            </a:r>
          </a:p>
          <a:p>
            <a:pPr lvl="1"/>
            <a:r>
              <a:rPr lang="en-US" sz="2000" dirty="0"/>
              <a:t>Follow same rules as 100-employee limit</a:t>
            </a:r>
          </a:p>
          <a:p>
            <a:pPr lvl="1"/>
            <a:r>
              <a:rPr lang="en-US" sz="2000" dirty="0"/>
              <a:t>Same dollar limit applies</a:t>
            </a:r>
          </a:p>
          <a:p>
            <a:pPr lvl="1"/>
            <a:r>
              <a:rPr lang="en-US" sz="2000" dirty="0"/>
              <a:t>Effective for tax years beginning after 2022</a:t>
            </a:r>
          </a:p>
        </p:txBody>
      </p:sp>
      <p:sp>
        <p:nvSpPr>
          <p:cNvPr id="5" name="Content Placeholder 4">
            <a:extLst>
              <a:ext uri="{FF2B5EF4-FFF2-40B4-BE49-F238E27FC236}">
                <a16:creationId xmlns:a16="http://schemas.microsoft.com/office/drawing/2014/main" id="{9F0DEF77-5BCC-2AAB-0FE3-CA15CE42972A}"/>
              </a:ext>
            </a:extLst>
          </p:cNvPr>
          <p:cNvSpPr>
            <a:spLocks noGrp="1"/>
          </p:cNvSpPr>
          <p:nvPr>
            <p:ph sz="half" idx="2"/>
          </p:nvPr>
        </p:nvSpPr>
        <p:spPr/>
        <p:txBody>
          <a:bodyPr/>
          <a:lstStyle/>
          <a:p>
            <a:pPr marL="342900" marR="0" lvl="0" indent="-3429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a:rPr>
              <a:t>Example:</a:t>
            </a:r>
          </a:p>
          <a:p>
            <a:pPr marL="742950" marR="0" lvl="1" indent="-28575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0070C0"/>
                </a:solidFill>
                <a:effectLst/>
                <a:uLnTx/>
                <a:uFillTx/>
                <a:latin typeface="Calibri"/>
              </a:rPr>
              <a:t>Dollar limit is $5000 (more than 20 NHCE participants)</a:t>
            </a:r>
          </a:p>
          <a:p>
            <a:pPr marL="742950" marR="0" lvl="1" indent="-28575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0070C0"/>
                </a:solidFill>
                <a:effectLst/>
                <a:uLnTx/>
                <a:uFillTx/>
                <a:latin typeface="Calibri"/>
              </a:rPr>
              <a:t>2024 Qualified startup costs = $7,000</a:t>
            </a:r>
          </a:p>
          <a:p>
            <a:pPr marL="742950" marR="0" lvl="1" indent="-28575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0070C0"/>
                </a:solidFill>
                <a:effectLst/>
                <a:uLnTx/>
                <a:uFillTx/>
                <a:latin typeface="Calibri"/>
              </a:rPr>
              <a:t>If employer had 51 employees in 2023, credit is $3,500</a:t>
            </a:r>
          </a:p>
          <a:p>
            <a:pPr marL="1143000" marR="0" lvl="2" indent="-2286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b="0" i="0" u="none" strike="noStrike" kern="1200" cap="none" spc="0" normalizeH="0" baseline="0" noProof="0" dirty="0">
                <a:ln>
                  <a:noFill/>
                </a:ln>
                <a:solidFill>
                  <a:prstClr val="black"/>
                </a:solidFill>
                <a:effectLst/>
                <a:uLnTx/>
                <a:uFillTx/>
                <a:latin typeface="Calibri"/>
              </a:rPr>
              <a:t>Lesser of 50% of costs or $5,000</a:t>
            </a:r>
          </a:p>
          <a:p>
            <a:pPr marL="742950" marR="0" lvl="1" indent="-28575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sz="2000" b="0" i="0" u="none" strike="noStrike" kern="1200" cap="none" spc="0" normalizeH="0" baseline="0" noProof="0" dirty="0">
                <a:ln>
                  <a:noFill/>
                </a:ln>
                <a:solidFill>
                  <a:srgbClr val="0070C0"/>
                </a:solidFill>
                <a:effectLst/>
                <a:uLnTx/>
                <a:uFillTx/>
                <a:latin typeface="Calibri"/>
              </a:rPr>
              <a:t>If employer had 50 employees in 2023, credit is $5,000</a:t>
            </a:r>
          </a:p>
          <a:p>
            <a:pPr marL="1143000" marR="0" lvl="2" indent="-228600" algn="l" defTabSz="914400" rtl="0" eaLnBrk="0" fontAlgn="base" latinLnBrk="0" hangingPunct="0">
              <a:lnSpc>
                <a:spcPct val="100000"/>
              </a:lnSpc>
              <a:spcBef>
                <a:spcPct val="20000"/>
              </a:spcBef>
              <a:spcAft>
                <a:spcPct val="0"/>
              </a:spcAft>
              <a:buClrTx/>
              <a:buSzTx/>
              <a:buFont typeface="Arial" pitchFamily="34" charset="0"/>
              <a:buChar char="•"/>
              <a:tabLst/>
              <a:defRPr/>
            </a:pPr>
            <a:r>
              <a:rPr kumimoji="0" lang="en-US" b="0" i="0" u="none" strike="noStrike" kern="1200" cap="none" spc="0" normalizeH="0" baseline="0" noProof="0" dirty="0">
                <a:ln>
                  <a:noFill/>
                </a:ln>
                <a:solidFill>
                  <a:prstClr val="black"/>
                </a:solidFill>
                <a:effectLst/>
                <a:uLnTx/>
                <a:uFillTx/>
                <a:latin typeface="Calibri"/>
              </a:rPr>
              <a:t>Lesser of 100% of costs or $5,000</a:t>
            </a:r>
          </a:p>
          <a:p>
            <a:endParaRPr lang="en-US" sz="2000" dirty="0"/>
          </a:p>
        </p:txBody>
      </p:sp>
      <p:sp>
        <p:nvSpPr>
          <p:cNvPr id="4" name="Slide Number Placeholder 3">
            <a:extLst>
              <a:ext uri="{FF2B5EF4-FFF2-40B4-BE49-F238E27FC236}">
                <a16:creationId xmlns:a16="http://schemas.microsoft.com/office/drawing/2014/main" id="{F2222B10-5502-E212-1328-2D8659E6B354}"/>
              </a:ext>
            </a:extLst>
          </p:cNvPr>
          <p:cNvSpPr>
            <a:spLocks noGrp="1"/>
          </p:cNvSpPr>
          <p:nvPr>
            <p:ph type="sldNum" sz="quarter" idx="12"/>
          </p:nvPr>
        </p:nvSpPr>
        <p:spPr>
          <a:xfrm>
            <a:off x="8737600" y="6356351"/>
            <a:ext cx="28448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a:defRPr/>
            </a:pPr>
            <a:fld id="{DA2D2FE9-C825-4D4A-90E5-7B43D6936AC8}" type="slidenum">
              <a:rPr lang="en-US" smtClean="0"/>
              <a:pPr>
                <a:defRPr/>
              </a:pPr>
              <a:t>46</a:t>
            </a:fld>
            <a:endParaRPr lang="en-US" dirty="0"/>
          </a:p>
        </p:txBody>
      </p:sp>
    </p:spTree>
    <p:extLst>
      <p:ext uri="{BB962C8B-B14F-4D97-AF65-F5344CB8AC3E}">
        <p14:creationId xmlns:p14="http://schemas.microsoft.com/office/powerpoint/2010/main" val="32278952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564E8-7D42-A4CE-B68B-6C258A922963}"/>
              </a:ext>
            </a:extLst>
          </p:cNvPr>
          <p:cNvSpPr>
            <a:spLocks noGrp="1"/>
          </p:cNvSpPr>
          <p:nvPr>
            <p:ph type="title"/>
          </p:nvPr>
        </p:nvSpPr>
        <p:spPr/>
        <p:txBody>
          <a:bodyPr/>
          <a:lstStyle/>
          <a:p>
            <a:r>
              <a:rPr lang="en-US" dirty="0"/>
              <a:t>Notice 2024-2, §B</a:t>
            </a:r>
          </a:p>
        </p:txBody>
      </p:sp>
      <p:sp>
        <p:nvSpPr>
          <p:cNvPr id="3" name="Content Placeholder 2">
            <a:extLst>
              <a:ext uri="{FF2B5EF4-FFF2-40B4-BE49-F238E27FC236}">
                <a16:creationId xmlns:a16="http://schemas.microsoft.com/office/drawing/2014/main" id="{9DEE05C0-6211-1933-5387-438DD121B4A4}"/>
              </a:ext>
            </a:extLst>
          </p:cNvPr>
          <p:cNvSpPr>
            <a:spLocks noGrp="1"/>
          </p:cNvSpPr>
          <p:nvPr>
            <p:ph idx="10"/>
          </p:nvPr>
        </p:nvSpPr>
        <p:spPr/>
        <p:txBody>
          <a:bodyPr/>
          <a:lstStyle/>
          <a:p>
            <a:r>
              <a:rPr lang="en-US" dirty="0"/>
              <a:t>Must satisfy eligibility in first credit year to qualify for any of the three years; must also satisfy eligibility for year credit claimed.</a:t>
            </a:r>
          </a:p>
          <a:p>
            <a:pPr lvl="1"/>
            <a:r>
              <a:rPr lang="en-US" dirty="0"/>
              <a:t>Can qualify for 100% credit only if no more than 50 employees for first credit year (even if that year was before 2023)</a:t>
            </a:r>
          </a:p>
          <a:p>
            <a:r>
              <a:rPr lang="en-US" dirty="0"/>
              <a:t>Examples for plan effective in 2022</a:t>
            </a:r>
          </a:p>
          <a:p>
            <a:pPr marL="0" indent="0">
              <a:buNone/>
            </a:pPr>
            <a:endParaRPr lang="en-US" dirty="0"/>
          </a:p>
        </p:txBody>
      </p:sp>
      <p:sp>
        <p:nvSpPr>
          <p:cNvPr id="4" name="Slide Number Placeholder 3">
            <a:extLst>
              <a:ext uri="{FF2B5EF4-FFF2-40B4-BE49-F238E27FC236}">
                <a16:creationId xmlns:a16="http://schemas.microsoft.com/office/drawing/2014/main" id="{7C011A46-4BAE-7EEF-1D37-7351F74220AB}"/>
              </a:ext>
            </a:extLst>
          </p:cNvPr>
          <p:cNvSpPr>
            <a:spLocks noGrp="1"/>
          </p:cNvSpPr>
          <p:nvPr>
            <p:ph type="sldNum" sz="quarter" idx="4294967295"/>
          </p:nvPr>
        </p:nvSpPr>
        <p:spPr>
          <a:xfrm>
            <a:off x="0" y="0"/>
            <a:ext cx="0" cy="0"/>
          </a:xfrm>
        </p:spPr>
        <p:txBody>
          <a:bodyPr/>
          <a:lstStyle/>
          <a:p>
            <a:pPr>
              <a:defRPr/>
            </a:pPr>
            <a:fld id="{1F0C6F80-3DC4-42BB-9350-2118D6F09D9C}" type="slidenum">
              <a:rPr lang="en-US" smtClean="0"/>
              <a:pPr>
                <a:defRPr/>
              </a:pPr>
              <a:t>47</a:t>
            </a:fld>
            <a:endParaRPr lang="en-US" dirty="0"/>
          </a:p>
        </p:txBody>
      </p:sp>
      <p:graphicFrame>
        <p:nvGraphicFramePr>
          <p:cNvPr id="6" name="Table 5">
            <a:extLst>
              <a:ext uri="{FF2B5EF4-FFF2-40B4-BE49-F238E27FC236}">
                <a16:creationId xmlns:a16="http://schemas.microsoft.com/office/drawing/2014/main" id="{95C5948E-E4E8-114C-7CFD-C9372B21E41A}"/>
              </a:ext>
            </a:extLst>
          </p:cNvPr>
          <p:cNvGraphicFramePr>
            <a:graphicFrameLocks noGrp="1"/>
          </p:cNvGraphicFramePr>
          <p:nvPr/>
        </p:nvGraphicFramePr>
        <p:xfrm>
          <a:off x="609600" y="4218373"/>
          <a:ext cx="2667000" cy="1854200"/>
        </p:xfrm>
        <a:graphic>
          <a:graphicData uri="http://schemas.openxmlformats.org/drawingml/2006/table">
            <a:tbl>
              <a:tblPr firstRow="1" bandRow="1">
                <a:tableStyleId>{5C22544A-7EE6-4342-B048-85BDC9FD1C3A}</a:tableStyleId>
              </a:tblPr>
              <a:tblGrid>
                <a:gridCol w="762000">
                  <a:extLst>
                    <a:ext uri="{9D8B030D-6E8A-4147-A177-3AD203B41FA5}">
                      <a16:colId xmlns:a16="http://schemas.microsoft.com/office/drawing/2014/main" val="1079342541"/>
                    </a:ext>
                  </a:extLst>
                </a:gridCol>
                <a:gridCol w="762000">
                  <a:extLst>
                    <a:ext uri="{9D8B030D-6E8A-4147-A177-3AD203B41FA5}">
                      <a16:colId xmlns:a16="http://schemas.microsoft.com/office/drawing/2014/main" val="1425912084"/>
                    </a:ext>
                  </a:extLst>
                </a:gridCol>
                <a:gridCol w="1143000">
                  <a:extLst>
                    <a:ext uri="{9D8B030D-6E8A-4147-A177-3AD203B41FA5}">
                      <a16:colId xmlns:a16="http://schemas.microsoft.com/office/drawing/2014/main" val="2375664679"/>
                    </a:ext>
                  </a:extLst>
                </a:gridCol>
              </a:tblGrid>
              <a:tr h="370840">
                <a:tc>
                  <a:txBody>
                    <a:bodyPr/>
                    <a:lstStyle/>
                    <a:p>
                      <a:pPr algn="ctr"/>
                      <a:r>
                        <a:rPr lang="en-US" dirty="0"/>
                        <a:t>Year</a:t>
                      </a:r>
                    </a:p>
                  </a:txBody>
                  <a:tcPr/>
                </a:tc>
                <a:tc>
                  <a:txBody>
                    <a:bodyPr/>
                    <a:lstStyle/>
                    <a:p>
                      <a:pPr algn="ctr"/>
                      <a:r>
                        <a:rPr lang="en-US" dirty="0"/>
                        <a:t>EEs</a:t>
                      </a:r>
                    </a:p>
                  </a:txBody>
                  <a:tcPr/>
                </a:tc>
                <a:tc>
                  <a:txBody>
                    <a:bodyPr/>
                    <a:lstStyle/>
                    <a:p>
                      <a:pPr algn="ctr"/>
                      <a:r>
                        <a:rPr lang="en-US" dirty="0"/>
                        <a:t>Credit %</a:t>
                      </a:r>
                    </a:p>
                  </a:txBody>
                  <a:tcPr/>
                </a:tc>
                <a:extLst>
                  <a:ext uri="{0D108BD9-81ED-4DB2-BD59-A6C34878D82A}">
                    <a16:rowId xmlns:a16="http://schemas.microsoft.com/office/drawing/2014/main" val="698213331"/>
                  </a:ext>
                </a:extLst>
              </a:tr>
              <a:tr h="370840">
                <a:tc>
                  <a:txBody>
                    <a:bodyPr/>
                    <a:lstStyle/>
                    <a:p>
                      <a:pPr algn="ctr"/>
                      <a:r>
                        <a:rPr lang="en-US" dirty="0"/>
                        <a:t>2021</a:t>
                      </a:r>
                    </a:p>
                  </a:txBody>
                  <a:tcPr/>
                </a:tc>
                <a:tc>
                  <a:txBody>
                    <a:bodyPr/>
                    <a:lstStyle/>
                    <a:p>
                      <a:pPr algn="ctr"/>
                      <a:r>
                        <a:rPr lang="en-US" dirty="0"/>
                        <a:t>20</a:t>
                      </a:r>
                    </a:p>
                  </a:txBody>
                  <a:tcPr/>
                </a:tc>
                <a:tc>
                  <a:txBody>
                    <a:bodyPr/>
                    <a:lstStyle/>
                    <a:p>
                      <a:pPr algn="ctr"/>
                      <a:endParaRPr lang="en-US" dirty="0"/>
                    </a:p>
                  </a:txBody>
                  <a:tcPr/>
                </a:tc>
                <a:extLst>
                  <a:ext uri="{0D108BD9-81ED-4DB2-BD59-A6C34878D82A}">
                    <a16:rowId xmlns:a16="http://schemas.microsoft.com/office/drawing/2014/main" val="1677673069"/>
                  </a:ext>
                </a:extLst>
              </a:tr>
              <a:tr h="370840">
                <a:tc>
                  <a:txBody>
                    <a:bodyPr/>
                    <a:lstStyle/>
                    <a:p>
                      <a:pPr algn="ctr"/>
                      <a:r>
                        <a:rPr lang="en-US" dirty="0"/>
                        <a:t>2022</a:t>
                      </a:r>
                    </a:p>
                  </a:txBody>
                  <a:tcPr/>
                </a:tc>
                <a:tc>
                  <a:txBody>
                    <a:bodyPr/>
                    <a:lstStyle/>
                    <a:p>
                      <a:pPr algn="ctr"/>
                      <a:r>
                        <a:rPr lang="en-US" dirty="0"/>
                        <a:t>23</a:t>
                      </a:r>
                    </a:p>
                  </a:txBody>
                  <a:tcPr/>
                </a:tc>
                <a:tc>
                  <a:txBody>
                    <a:bodyPr/>
                    <a:lstStyle/>
                    <a:p>
                      <a:pPr algn="ctr"/>
                      <a:r>
                        <a:rPr lang="en-US" dirty="0"/>
                        <a:t>50%</a:t>
                      </a:r>
                    </a:p>
                  </a:txBody>
                  <a:tcPr/>
                </a:tc>
                <a:extLst>
                  <a:ext uri="{0D108BD9-81ED-4DB2-BD59-A6C34878D82A}">
                    <a16:rowId xmlns:a16="http://schemas.microsoft.com/office/drawing/2014/main" val="3812746401"/>
                  </a:ext>
                </a:extLst>
              </a:tr>
              <a:tr h="370840">
                <a:tc>
                  <a:txBody>
                    <a:bodyPr/>
                    <a:lstStyle/>
                    <a:p>
                      <a:pPr algn="ctr"/>
                      <a:r>
                        <a:rPr lang="en-US" dirty="0"/>
                        <a:t>2023</a:t>
                      </a:r>
                    </a:p>
                  </a:txBody>
                  <a:tcPr/>
                </a:tc>
                <a:tc>
                  <a:txBody>
                    <a:bodyPr/>
                    <a:lstStyle/>
                    <a:p>
                      <a:pPr algn="ctr"/>
                      <a:r>
                        <a:rPr lang="en-US" dirty="0"/>
                        <a:t>25</a:t>
                      </a:r>
                    </a:p>
                  </a:txBody>
                  <a:tcPr/>
                </a:tc>
                <a:tc>
                  <a:txBody>
                    <a:bodyPr/>
                    <a:lstStyle/>
                    <a:p>
                      <a:pPr algn="ctr"/>
                      <a:r>
                        <a:rPr lang="en-US" dirty="0"/>
                        <a:t>100%</a:t>
                      </a:r>
                    </a:p>
                  </a:txBody>
                  <a:tcPr/>
                </a:tc>
                <a:extLst>
                  <a:ext uri="{0D108BD9-81ED-4DB2-BD59-A6C34878D82A}">
                    <a16:rowId xmlns:a16="http://schemas.microsoft.com/office/drawing/2014/main" val="2180504169"/>
                  </a:ext>
                </a:extLst>
              </a:tr>
              <a:tr h="370840">
                <a:tc>
                  <a:txBody>
                    <a:bodyPr/>
                    <a:lstStyle/>
                    <a:p>
                      <a:pPr algn="ctr"/>
                      <a:r>
                        <a:rPr lang="en-US" dirty="0"/>
                        <a:t>2024</a:t>
                      </a:r>
                    </a:p>
                  </a:txBody>
                  <a:tcPr/>
                </a:tc>
                <a:tc>
                  <a:txBody>
                    <a:bodyPr/>
                    <a:lstStyle/>
                    <a:p>
                      <a:pPr algn="ctr"/>
                      <a:endParaRPr lang="en-US" dirty="0"/>
                    </a:p>
                  </a:txBody>
                  <a:tcPr/>
                </a:tc>
                <a:tc>
                  <a:txBody>
                    <a:bodyPr/>
                    <a:lstStyle/>
                    <a:p>
                      <a:pPr algn="ctr"/>
                      <a:r>
                        <a:rPr lang="en-US" dirty="0"/>
                        <a:t>100%</a:t>
                      </a:r>
                    </a:p>
                  </a:txBody>
                  <a:tcPr/>
                </a:tc>
                <a:extLst>
                  <a:ext uri="{0D108BD9-81ED-4DB2-BD59-A6C34878D82A}">
                    <a16:rowId xmlns:a16="http://schemas.microsoft.com/office/drawing/2014/main" val="1862820975"/>
                  </a:ext>
                </a:extLst>
              </a:tr>
            </a:tbl>
          </a:graphicData>
        </a:graphic>
      </p:graphicFrame>
      <p:graphicFrame>
        <p:nvGraphicFramePr>
          <p:cNvPr id="7" name="Table 6">
            <a:extLst>
              <a:ext uri="{FF2B5EF4-FFF2-40B4-BE49-F238E27FC236}">
                <a16:creationId xmlns:a16="http://schemas.microsoft.com/office/drawing/2014/main" id="{2510232A-9F2C-D2E6-2300-28E9B6BA154B}"/>
              </a:ext>
            </a:extLst>
          </p:cNvPr>
          <p:cNvGraphicFramePr>
            <a:graphicFrameLocks noGrp="1"/>
          </p:cNvGraphicFramePr>
          <p:nvPr/>
        </p:nvGraphicFramePr>
        <p:xfrm>
          <a:off x="3429000" y="4215576"/>
          <a:ext cx="2667000" cy="1854200"/>
        </p:xfrm>
        <a:graphic>
          <a:graphicData uri="http://schemas.openxmlformats.org/drawingml/2006/table">
            <a:tbl>
              <a:tblPr firstRow="1" bandRow="1">
                <a:tableStyleId>{073A0DAA-6AF3-43AB-8588-CEC1D06C72B9}</a:tableStyleId>
              </a:tblPr>
              <a:tblGrid>
                <a:gridCol w="762000">
                  <a:extLst>
                    <a:ext uri="{9D8B030D-6E8A-4147-A177-3AD203B41FA5}">
                      <a16:colId xmlns:a16="http://schemas.microsoft.com/office/drawing/2014/main" val="1079342541"/>
                    </a:ext>
                  </a:extLst>
                </a:gridCol>
                <a:gridCol w="685800">
                  <a:extLst>
                    <a:ext uri="{9D8B030D-6E8A-4147-A177-3AD203B41FA5}">
                      <a16:colId xmlns:a16="http://schemas.microsoft.com/office/drawing/2014/main" val="1425912084"/>
                    </a:ext>
                  </a:extLst>
                </a:gridCol>
                <a:gridCol w="1219200">
                  <a:extLst>
                    <a:ext uri="{9D8B030D-6E8A-4147-A177-3AD203B41FA5}">
                      <a16:colId xmlns:a16="http://schemas.microsoft.com/office/drawing/2014/main" val="2375664679"/>
                    </a:ext>
                  </a:extLst>
                </a:gridCol>
              </a:tblGrid>
              <a:tr h="370840">
                <a:tc>
                  <a:txBody>
                    <a:bodyPr/>
                    <a:lstStyle/>
                    <a:p>
                      <a:pPr algn="ctr"/>
                      <a:r>
                        <a:rPr lang="en-US" dirty="0"/>
                        <a:t>Year</a:t>
                      </a:r>
                    </a:p>
                  </a:txBody>
                  <a:tcPr/>
                </a:tc>
                <a:tc>
                  <a:txBody>
                    <a:bodyPr/>
                    <a:lstStyle/>
                    <a:p>
                      <a:pPr algn="ctr"/>
                      <a:r>
                        <a:rPr lang="en-US" dirty="0"/>
                        <a:t>EEs</a:t>
                      </a:r>
                    </a:p>
                  </a:txBody>
                  <a:tcPr/>
                </a:tc>
                <a:tc>
                  <a:txBody>
                    <a:bodyPr/>
                    <a:lstStyle/>
                    <a:p>
                      <a:pPr algn="ctr"/>
                      <a:r>
                        <a:rPr lang="en-US" dirty="0"/>
                        <a:t>Credit %</a:t>
                      </a:r>
                    </a:p>
                  </a:txBody>
                  <a:tcPr/>
                </a:tc>
                <a:extLst>
                  <a:ext uri="{0D108BD9-81ED-4DB2-BD59-A6C34878D82A}">
                    <a16:rowId xmlns:a16="http://schemas.microsoft.com/office/drawing/2014/main" val="698213331"/>
                  </a:ext>
                </a:extLst>
              </a:tr>
              <a:tr h="370840">
                <a:tc>
                  <a:txBody>
                    <a:bodyPr/>
                    <a:lstStyle/>
                    <a:p>
                      <a:pPr algn="ctr"/>
                      <a:r>
                        <a:rPr lang="en-US" dirty="0"/>
                        <a:t>2021</a:t>
                      </a:r>
                    </a:p>
                  </a:txBody>
                  <a:tcPr/>
                </a:tc>
                <a:tc>
                  <a:txBody>
                    <a:bodyPr/>
                    <a:lstStyle/>
                    <a:p>
                      <a:pPr algn="ctr"/>
                      <a:r>
                        <a:rPr lang="en-US" dirty="0"/>
                        <a:t>51</a:t>
                      </a:r>
                    </a:p>
                  </a:txBody>
                  <a:tcPr/>
                </a:tc>
                <a:tc>
                  <a:txBody>
                    <a:bodyPr/>
                    <a:lstStyle/>
                    <a:p>
                      <a:pPr algn="ctr"/>
                      <a:endParaRPr lang="en-US" dirty="0"/>
                    </a:p>
                  </a:txBody>
                  <a:tcPr/>
                </a:tc>
                <a:extLst>
                  <a:ext uri="{0D108BD9-81ED-4DB2-BD59-A6C34878D82A}">
                    <a16:rowId xmlns:a16="http://schemas.microsoft.com/office/drawing/2014/main" val="1677673069"/>
                  </a:ext>
                </a:extLst>
              </a:tr>
              <a:tr h="370840">
                <a:tc>
                  <a:txBody>
                    <a:bodyPr/>
                    <a:lstStyle/>
                    <a:p>
                      <a:pPr algn="ctr"/>
                      <a:r>
                        <a:rPr lang="en-US" dirty="0"/>
                        <a:t>2022</a:t>
                      </a:r>
                    </a:p>
                  </a:txBody>
                  <a:tcPr/>
                </a:tc>
                <a:tc>
                  <a:txBody>
                    <a:bodyPr/>
                    <a:lstStyle/>
                    <a:p>
                      <a:pPr algn="ctr"/>
                      <a:r>
                        <a:rPr lang="en-US" dirty="0"/>
                        <a:t>49</a:t>
                      </a:r>
                    </a:p>
                  </a:txBody>
                  <a:tcPr/>
                </a:tc>
                <a:tc>
                  <a:txBody>
                    <a:bodyPr/>
                    <a:lstStyle/>
                    <a:p>
                      <a:pPr algn="ctr"/>
                      <a:r>
                        <a:rPr lang="en-US" dirty="0"/>
                        <a:t>50%</a:t>
                      </a:r>
                    </a:p>
                  </a:txBody>
                  <a:tcPr/>
                </a:tc>
                <a:extLst>
                  <a:ext uri="{0D108BD9-81ED-4DB2-BD59-A6C34878D82A}">
                    <a16:rowId xmlns:a16="http://schemas.microsoft.com/office/drawing/2014/main" val="3812746401"/>
                  </a:ext>
                </a:extLst>
              </a:tr>
              <a:tr h="370840">
                <a:tc>
                  <a:txBody>
                    <a:bodyPr/>
                    <a:lstStyle/>
                    <a:p>
                      <a:pPr algn="ctr"/>
                      <a:r>
                        <a:rPr lang="en-US" dirty="0"/>
                        <a:t>2023</a:t>
                      </a:r>
                    </a:p>
                  </a:txBody>
                  <a:tcPr/>
                </a:tc>
                <a:tc>
                  <a:txBody>
                    <a:bodyPr/>
                    <a:lstStyle/>
                    <a:p>
                      <a:pPr algn="ctr"/>
                      <a:r>
                        <a:rPr lang="en-US" dirty="0"/>
                        <a:t>48</a:t>
                      </a:r>
                    </a:p>
                  </a:txBody>
                  <a:tcPr/>
                </a:tc>
                <a:tc>
                  <a:txBody>
                    <a:bodyPr/>
                    <a:lstStyle/>
                    <a:p>
                      <a:pPr algn="ctr"/>
                      <a:r>
                        <a:rPr lang="en-US" dirty="0"/>
                        <a:t>50%</a:t>
                      </a:r>
                    </a:p>
                  </a:txBody>
                  <a:tcPr/>
                </a:tc>
                <a:extLst>
                  <a:ext uri="{0D108BD9-81ED-4DB2-BD59-A6C34878D82A}">
                    <a16:rowId xmlns:a16="http://schemas.microsoft.com/office/drawing/2014/main" val="2180504169"/>
                  </a:ext>
                </a:extLst>
              </a:tr>
              <a:tr h="370840">
                <a:tc>
                  <a:txBody>
                    <a:bodyPr/>
                    <a:lstStyle/>
                    <a:p>
                      <a:pPr algn="ctr"/>
                      <a:r>
                        <a:rPr lang="en-US" dirty="0"/>
                        <a:t>2024</a:t>
                      </a:r>
                    </a:p>
                  </a:txBody>
                  <a:tcPr/>
                </a:tc>
                <a:tc>
                  <a:txBody>
                    <a:bodyPr/>
                    <a:lstStyle/>
                    <a:p>
                      <a:pPr algn="ctr"/>
                      <a:endParaRPr lang="en-US" dirty="0"/>
                    </a:p>
                  </a:txBody>
                  <a:tcPr/>
                </a:tc>
                <a:tc>
                  <a:txBody>
                    <a:bodyPr/>
                    <a:lstStyle/>
                    <a:p>
                      <a:pPr algn="ctr"/>
                      <a:r>
                        <a:rPr lang="en-US" dirty="0"/>
                        <a:t>50%</a:t>
                      </a:r>
                    </a:p>
                  </a:txBody>
                  <a:tcPr/>
                </a:tc>
                <a:extLst>
                  <a:ext uri="{0D108BD9-81ED-4DB2-BD59-A6C34878D82A}">
                    <a16:rowId xmlns:a16="http://schemas.microsoft.com/office/drawing/2014/main" val="1862820975"/>
                  </a:ext>
                </a:extLst>
              </a:tr>
            </a:tbl>
          </a:graphicData>
        </a:graphic>
      </p:graphicFrame>
      <p:graphicFrame>
        <p:nvGraphicFramePr>
          <p:cNvPr id="8" name="Table 7">
            <a:extLst>
              <a:ext uri="{FF2B5EF4-FFF2-40B4-BE49-F238E27FC236}">
                <a16:creationId xmlns:a16="http://schemas.microsoft.com/office/drawing/2014/main" id="{C5B6FD8A-F3EB-887A-DE59-04B277C95137}"/>
              </a:ext>
            </a:extLst>
          </p:cNvPr>
          <p:cNvGraphicFramePr>
            <a:graphicFrameLocks noGrp="1"/>
          </p:cNvGraphicFramePr>
          <p:nvPr/>
        </p:nvGraphicFramePr>
        <p:xfrm>
          <a:off x="6172200" y="4215576"/>
          <a:ext cx="2667000" cy="1854200"/>
        </p:xfrm>
        <a:graphic>
          <a:graphicData uri="http://schemas.openxmlformats.org/drawingml/2006/table">
            <a:tbl>
              <a:tblPr firstRow="1" bandRow="1">
                <a:tableStyleId>{7DF18680-E054-41AD-8BC1-D1AEF772440D}</a:tableStyleId>
              </a:tblPr>
              <a:tblGrid>
                <a:gridCol w="762000">
                  <a:extLst>
                    <a:ext uri="{9D8B030D-6E8A-4147-A177-3AD203B41FA5}">
                      <a16:colId xmlns:a16="http://schemas.microsoft.com/office/drawing/2014/main" val="1079342541"/>
                    </a:ext>
                  </a:extLst>
                </a:gridCol>
                <a:gridCol w="685800">
                  <a:extLst>
                    <a:ext uri="{9D8B030D-6E8A-4147-A177-3AD203B41FA5}">
                      <a16:colId xmlns:a16="http://schemas.microsoft.com/office/drawing/2014/main" val="1425912084"/>
                    </a:ext>
                  </a:extLst>
                </a:gridCol>
                <a:gridCol w="1219200">
                  <a:extLst>
                    <a:ext uri="{9D8B030D-6E8A-4147-A177-3AD203B41FA5}">
                      <a16:colId xmlns:a16="http://schemas.microsoft.com/office/drawing/2014/main" val="2375664679"/>
                    </a:ext>
                  </a:extLst>
                </a:gridCol>
              </a:tblGrid>
              <a:tr h="370840">
                <a:tc>
                  <a:txBody>
                    <a:bodyPr/>
                    <a:lstStyle/>
                    <a:p>
                      <a:pPr algn="ctr"/>
                      <a:r>
                        <a:rPr lang="en-US" dirty="0"/>
                        <a:t>Year</a:t>
                      </a:r>
                    </a:p>
                  </a:txBody>
                  <a:tcPr/>
                </a:tc>
                <a:tc>
                  <a:txBody>
                    <a:bodyPr/>
                    <a:lstStyle/>
                    <a:p>
                      <a:pPr algn="ctr"/>
                      <a:r>
                        <a:rPr lang="en-US" dirty="0"/>
                        <a:t>EES</a:t>
                      </a:r>
                    </a:p>
                  </a:txBody>
                  <a:tcPr/>
                </a:tc>
                <a:tc>
                  <a:txBody>
                    <a:bodyPr/>
                    <a:lstStyle/>
                    <a:p>
                      <a:pPr algn="ctr"/>
                      <a:r>
                        <a:rPr lang="en-US" dirty="0"/>
                        <a:t>Credit %</a:t>
                      </a:r>
                    </a:p>
                  </a:txBody>
                  <a:tcPr/>
                </a:tc>
                <a:extLst>
                  <a:ext uri="{0D108BD9-81ED-4DB2-BD59-A6C34878D82A}">
                    <a16:rowId xmlns:a16="http://schemas.microsoft.com/office/drawing/2014/main" val="698213331"/>
                  </a:ext>
                </a:extLst>
              </a:tr>
              <a:tr h="370840">
                <a:tc>
                  <a:txBody>
                    <a:bodyPr/>
                    <a:lstStyle/>
                    <a:p>
                      <a:pPr algn="ctr"/>
                      <a:r>
                        <a:rPr lang="en-US" dirty="0"/>
                        <a:t>2021</a:t>
                      </a:r>
                    </a:p>
                  </a:txBody>
                  <a:tcPr/>
                </a:tc>
                <a:tc>
                  <a:txBody>
                    <a:bodyPr/>
                    <a:lstStyle/>
                    <a:p>
                      <a:pPr algn="ctr"/>
                      <a:r>
                        <a:rPr lang="en-US" dirty="0"/>
                        <a:t>99</a:t>
                      </a:r>
                    </a:p>
                  </a:txBody>
                  <a:tcPr/>
                </a:tc>
                <a:tc>
                  <a:txBody>
                    <a:bodyPr/>
                    <a:lstStyle/>
                    <a:p>
                      <a:pPr algn="ctr"/>
                      <a:endParaRPr lang="en-US" dirty="0"/>
                    </a:p>
                  </a:txBody>
                  <a:tcPr/>
                </a:tc>
                <a:extLst>
                  <a:ext uri="{0D108BD9-81ED-4DB2-BD59-A6C34878D82A}">
                    <a16:rowId xmlns:a16="http://schemas.microsoft.com/office/drawing/2014/main" val="1677673069"/>
                  </a:ext>
                </a:extLst>
              </a:tr>
              <a:tr h="370840">
                <a:tc>
                  <a:txBody>
                    <a:bodyPr/>
                    <a:lstStyle/>
                    <a:p>
                      <a:pPr algn="ctr"/>
                      <a:r>
                        <a:rPr lang="en-US" dirty="0"/>
                        <a:t>2022</a:t>
                      </a:r>
                    </a:p>
                  </a:txBody>
                  <a:tcPr/>
                </a:tc>
                <a:tc>
                  <a:txBody>
                    <a:bodyPr/>
                    <a:lstStyle/>
                    <a:p>
                      <a:pPr algn="ctr"/>
                      <a:r>
                        <a:rPr lang="en-US" dirty="0"/>
                        <a:t>101</a:t>
                      </a:r>
                    </a:p>
                  </a:txBody>
                  <a:tcPr/>
                </a:tc>
                <a:tc>
                  <a:txBody>
                    <a:bodyPr/>
                    <a:lstStyle/>
                    <a:p>
                      <a:pPr algn="ctr"/>
                      <a:r>
                        <a:rPr lang="en-US" dirty="0"/>
                        <a:t>50%</a:t>
                      </a:r>
                    </a:p>
                  </a:txBody>
                  <a:tcPr/>
                </a:tc>
                <a:extLst>
                  <a:ext uri="{0D108BD9-81ED-4DB2-BD59-A6C34878D82A}">
                    <a16:rowId xmlns:a16="http://schemas.microsoft.com/office/drawing/2014/main" val="3812746401"/>
                  </a:ext>
                </a:extLst>
              </a:tr>
              <a:tr h="370840">
                <a:tc>
                  <a:txBody>
                    <a:bodyPr/>
                    <a:lstStyle/>
                    <a:p>
                      <a:pPr algn="ctr"/>
                      <a:r>
                        <a:rPr lang="en-US" dirty="0"/>
                        <a:t>2023</a:t>
                      </a:r>
                    </a:p>
                  </a:txBody>
                  <a:tcPr/>
                </a:tc>
                <a:tc>
                  <a:txBody>
                    <a:bodyPr/>
                    <a:lstStyle/>
                    <a:p>
                      <a:pPr algn="ctr"/>
                      <a:r>
                        <a:rPr lang="en-US" dirty="0"/>
                        <a:t>102</a:t>
                      </a:r>
                    </a:p>
                  </a:txBody>
                  <a:tcPr/>
                </a:tc>
                <a:tc>
                  <a:txBody>
                    <a:bodyPr/>
                    <a:lstStyle/>
                    <a:p>
                      <a:pPr algn="ctr"/>
                      <a:r>
                        <a:rPr lang="en-US" dirty="0"/>
                        <a:t>50%</a:t>
                      </a:r>
                    </a:p>
                  </a:txBody>
                  <a:tcPr/>
                </a:tc>
                <a:extLst>
                  <a:ext uri="{0D108BD9-81ED-4DB2-BD59-A6C34878D82A}">
                    <a16:rowId xmlns:a16="http://schemas.microsoft.com/office/drawing/2014/main" val="2180504169"/>
                  </a:ext>
                </a:extLst>
              </a:tr>
              <a:tr h="370840">
                <a:tc>
                  <a:txBody>
                    <a:bodyPr/>
                    <a:lstStyle/>
                    <a:p>
                      <a:pPr algn="ctr"/>
                      <a:r>
                        <a:rPr lang="en-US" dirty="0"/>
                        <a:t>2024</a:t>
                      </a:r>
                    </a:p>
                  </a:txBody>
                  <a:tcPr/>
                </a:tc>
                <a:tc>
                  <a:txBody>
                    <a:bodyPr/>
                    <a:lstStyle/>
                    <a:p>
                      <a:pPr algn="ctr"/>
                      <a:endParaRPr lang="en-US" dirty="0"/>
                    </a:p>
                  </a:txBody>
                  <a:tcPr/>
                </a:tc>
                <a:tc>
                  <a:txBody>
                    <a:bodyPr/>
                    <a:lstStyle/>
                    <a:p>
                      <a:pPr algn="ctr"/>
                      <a:r>
                        <a:rPr lang="en-US" dirty="0"/>
                        <a:t>50%</a:t>
                      </a:r>
                    </a:p>
                  </a:txBody>
                  <a:tcPr/>
                </a:tc>
                <a:extLst>
                  <a:ext uri="{0D108BD9-81ED-4DB2-BD59-A6C34878D82A}">
                    <a16:rowId xmlns:a16="http://schemas.microsoft.com/office/drawing/2014/main" val="1862820975"/>
                  </a:ext>
                </a:extLst>
              </a:tr>
            </a:tbl>
          </a:graphicData>
        </a:graphic>
      </p:graphicFrame>
      <p:graphicFrame>
        <p:nvGraphicFramePr>
          <p:cNvPr id="9" name="Table 8">
            <a:extLst>
              <a:ext uri="{FF2B5EF4-FFF2-40B4-BE49-F238E27FC236}">
                <a16:creationId xmlns:a16="http://schemas.microsoft.com/office/drawing/2014/main" id="{AD77A1B8-184D-1563-28C5-411C58A9EED2}"/>
              </a:ext>
            </a:extLst>
          </p:cNvPr>
          <p:cNvGraphicFramePr>
            <a:graphicFrameLocks noGrp="1"/>
          </p:cNvGraphicFramePr>
          <p:nvPr/>
        </p:nvGraphicFramePr>
        <p:xfrm>
          <a:off x="8991600" y="4215576"/>
          <a:ext cx="2667000" cy="1854200"/>
        </p:xfrm>
        <a:graphic>
          <a:graphicData uri="http://schemas.openxmlformats.org/drawingml/2006/table">
            <a:tbl>
              <a:tblPr firstRow="1" bandRow="1">
                <a:tableStyleId>{F5AB1C69-6EDB-4FF4-983F-18BD219EF322}</a:tableStyleId>
              </a:tblPr>
              <a:tblGrid>
                <a:gridCol w="762000">
                  <a:extLst>
                    <a:ext uri="{9D8B030D-6E8A-4147-A177-3AD203B41FA5}">
                      <a16:colId xmlns:a16="http://schemas.microsoft.com/office/drawing/2014/main" val="1079342541"/>
                    </a:ext>
                  </a:extLst>
                </a:gridCol>
                <a:gridCol w="685800">
                  <a:extLst>
                    <a:ext uri="{9D8B030D-6E8A-4147-A177-3AD203B41FA5}">
                      <a16:colId xmlns:a16="http://schemas.microsoft.com/office/drawing/2014/main" val="1425912084"/>
                    </a:ext>
                  </a:extLst>
                </a:gridCol>
                <a:gridCol w="1219200">
                  <a:extLst>
                    <a:ext uri="{9D8B030D-6E8A-4147-A177-3AD203B41FA5}">
                      <a16:colId xmlns:a16="http://schemas.microsoft.com/office/drawing/2014/main" val="2375664679"/>
                    </a:ext>
                  </a:extLst>
                </a:gridCol>
              </a:tblGrid>
              <a:tr h="370840">
                <a:tc>
                  <a:txBody>
                    <a:bodyPr/>
                    <a:lstStyle/>
                    <a:p>
                      <a:pPr algn="ctr"/>
                      <a:r>
                        <a:rPr lang="en-US" dirty="0"/>
                        <a:t>Year</a:t>
                      </a:r>
                    </a:p>
                  </a:txBody>
                  <a:tcPr/>
                </a:tc>
                <a:tc>
                  <a:txBody>
                    <a:bodyPr/>
                    <a:lstStyle/>
                    <a:p>
                      <a:pPr algn="ctr"/>
                      <a:r>
                        <a:rPr lang="en-US" dirty="0"/>
                        <a:t>EES</a:t>
                      </a:r>
                    </a:p>
                  </a:txBody>
                  <a:tcPr/>
                </a:tc>
                <a:tc>
                  <a:txBody>
                    <a:bodyPr/>
                    <a:lstStyle/>
                    <a:p>
                      <a:pPr algn="ctr"/>
                      <a:r>
                        <a:rPr lang="en-US" dirty="0"/>
                        <a:t>Credit %</a:t>
                      </a:r>
                    </a:p>
                  </a:txBody>
                  <a:tcPr/>
                </a:tc>
                <a:extLst>
                  <a:ext uri="{0D108BD9-81ED-4DB2-BD59-A6C34878D82A}">
                    <a16:rowId xmlns:a16="http://schemas.microsoft.com/office/drawing/2014/main" val="698213331"/>
                  </a:ext>
                </a:extLst>
              </a:tr>
              <a:tr h="370840">
                <a:tc>
                  <a:txBody>
                    <a:bodyPr/>
                    <a:lstStyle/>
                    <a:p>
                      <a:pPr algn="ctr"/>
                      <a:r>
                        <a:rPr lang="en-US" dirty="0"/>
                        <a:t>2021</a:t>
                      </a:r>
                    </a:p>
                  </a:txBody>
                  <a:tcPr/>
                </a:tc>
                <a:tc>
                  <a:txBody>
                    <a:bodyPr/>
                    <a:lstStyle/>
                    <a:p>
                      <a:pPr algn="ctr"/>
                      <a:r>
                        <a:rPr lang="en-US" dirty="0"/>
                        <a:t>102</a:t>
                      </a:r>
                    </a:p>
                  </a:txBody>
                  <a:tcPr/>
                </a:tc>
                <a:tc>
                  <a:txBody>
                    <a:bodyPr/>
                    <a:lstStyle/>
                    <a:p>
                      <a:pPr algn="ctr"/>
                      <a:endParaRPr lang="en-US" dirty="0"/>
                    </a:p>
                  </a:txBody>
                  <a:tcPr/>
                </a:tc>
                <a:extLst>
                  <a:ext uri="{0D108BD9-81ED-4DB2-BD59-A6C34878D82A}">
                    <a16:rowId xmlns:a16="http://schemas.microsoft.com/office/drawing/2014/main" val="1677673069"/>
                  </a:ext>
                </a:extLst>
              </a:tr>
              <a:tr h="370840">
                <a:tc>
                  <a:txBody>
                    <a:bodyPr/>
                    <a:lstStyle/>
                    <a:p>
                      <a:pPr algn="ctr"/>
                      <a:r>
                        <a:rPr lang="en-US" dirty="0"/>
                        <a:t>2022</a:t>
                      </a:r>
                    </a:p>
                  </a:txBody>
                  <a:tcPr/>
                </a:tc>
                <a:tc>
                  <a:txBody>
                    <a:bodyPr/>
                    <a:lstStyle/>
                    <a:p>
                      <a:pPr algn="ctr"/>
                      <a:r>
                        <a:rPr lang="en-US" dirty="0"/>
                        <a:t>89</a:t>
                      </a:r>
                    </a:p>
                  </a:txBody>
                  <a:tcPr/>
                </a:tc>
                <a:tc>
                  <a:txBody>
                    <a:bodyPr/>
                    <a:lstStyle/>
                    <a:p>
                      <a:pPr algn="ctr"/>
                      <a:r>
                        <a:rPr lang="en-US" dirty="0"/>
                        <a:t>0%</a:t>
                      </a:r>
                    </a:p>
                  </a:txBody>
                  <a:tcPr/>
                </a:tc>
                <a:extLst>
                  <a:ext uri="{0D108BD9-81ED-4DB2-BD59-A6C34878D82A}">
                    <a16:rowId xmlns:a16="http://schemas.microsoft.com/office/drawing/2014/main" val="3812746401"/>
                  </a:ext>
                </a:extLst>
              </a:tr>
              <a:tr h="370840">
                <a:tc>
                  <a:txBody>
                    <a:bodyPr/>
                    <a:lstStyle/>
                    <a:p>
                      <a:pPr algn="ctr"/>
                      <a:r>
                        <a:rPr lang="en-US" dirty="0"/>
                        <a:t>2023</a:t>
                      </a:r>
                    </a:p>
                  </a:txBody>
                  <a:tcPr/>
                </a:tc>
                <a:tc>
                  <a:txBody>
                    <a:bodyPr/>
                    <a:lstStyle/>
                    <a:p>
                      <a:pPr algn="ctr"/>
                      <a:r>
                        <a:rPr lang="en-US" dirty="0"/>
                        <a:t>90</a:t>
                      </a:r>
                    </a:p>
                  </a:txBody>
                  <a:tcPr/>
                </a:tc>
                <a:tc>
                  <a:txBody>
                    <a:bodyPr/>
                    <a:lstStyle/>
                    <a:p>
                      <a:pPr algn="ctr"/>
                      <a:r>
                        <a:rPr lang="en-US" dirty="0"/>
                        <a:t>0%</a:t>
                      </a:r>
                    </a:p>
                  </a:txBody>
                  <a:tcPr/>
                </a:tc>
                <a:extLst>
                  <a:ext uri="{0D108BD9-81ED-4DB2-BD59-A6C34878D82A}">
                    <a16:rowId xmlns:a16="http://schemas.microsoft.com/office/drawing/2014/main" val="2180504169"/>
                  </a:ext>
                </a:extLst>
              </a:tr>
              <a:tr h="370840">
                <a:tc>
                  <a:txBody>
                    <a:bodyPr/>
                    <a:lstStyle/>
                    <a:p>
                      <a:pPr algn="ctr"/>
                      <a:r>
                        <a:rPr lang="en-US" dirty="0"/>
                        <a:t>2024</a:t>
                      </a:r>
                    </a:p>
                  </a:txBody>
                  <a:tcPr/>
                </a:tc>
                <a:tc>
                  <a:txBody>
                    <a:bodyPr/>
                    <a:lstStyle/>
                    <a:p>
                      <a:pPr algn="ctr"/>
                      <a:endParaRPr lang="en-US" dirty="0"/>
                    </a:p>
                  </a:txBody>
                  <a:tcPr/>
                </a:tc>
                <a:tc>
                  <a:txBody>
                    <a:bodyPr/>
                    <a:lstStyle/>
                    <a:p>
                      <a:pPr algn="ctr"/>
                      <a:r>
                        <a:rPr lang="en-US" dirty="0"/>
                        <a:t>0%</a:t>
                      </a:r>
                    </a:p>
                  </a:txBody>
                  <a:tcPr/>
                </a:tc>
                <a:extLst>
                  <a:ext uri="{0D108BD9-81ED-4DB2-BD59-A6C34878D82A}">
                    <a16:rowId xmlns:a16="http://schemas.microsoft.com/office/drawing/2014/main" val="1862820975"/>
                  </a:ext>
                </a:extLst>
              </a:tr>
            </a:tbl>
          </a:graphicData>
        </a:graphic>
      </p:graphicFrame>
    </p:spTree>
    <p:extLst>
      <p:ext uri="{BB962C8B-B14F-4D97-AF65-F5344CB8AC3E}">
        <p14:creationId xmlns:p14="http://schemas.microsoft.com/office/powerpoint/2010/main" val="51433055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E67E26-863F-FC21-7155-3F582EE32855}"/>
              </a:ext>
            </a:extLst>
          </p:cNvPr>
          <p:cNvSpPr>
            <a:spLocks noGrp="1"/>
          </p:cNvSpPr>
          <p:nvPr>
            <p:ph type="title"/>
          </p:nvPr>
        </p:nvSpPr>
        <p:spPr/>
        <p:txBody>
          <a:bodyPr/>
          <a:lstStyle/>
          <a:p>
            <a:r>
              <a:rPr lang="en-US" dirty="0"/>
              <a:t>Form 8881</a:t>
            </a:r>
          </a:p>
        </p:txBody>
      </p:sp>
      <p:pic>
        <p:nvPicPr>
          <p:cNvPr id="6" name="Content Placeholder 5">
            <a:extLst>
              <a:ext uri="{FF2B5EF4-FFF2-40B4-BE49-F238E27FC236}">
                <a16:creationId xmlns:a16="http://schemas.microsoft.com/office/drawing/2014/main" id="{24F09D55-2CB4-9E63-D213-9199400F0BE4}"/>
              </a:ext>
            </a:extLst>
          </p:cNvPr>
          <p:cNvPicPr>
            <a:picLocks noGrp="1" noChangeAspect="1"/>
          </p:cNvPicPr>
          <p:nvPr>
            <p:ph idx="10"/>
          </p:nvPr>
        </p:nvPicPr>
        <p:blipFill>
          <a:blip r:embed="rId2"/>
          <a:stretch>
            <a:fillRect/>
          </a:stretch>
        </p:blipFill>
        <p:spPr>
          <a:xfrm>
            <a:off x="286158" y="2909455"/>
            <a:ext cx="11546527" cy="2299854"/>
          </a:xfrm>
        </p:spPr>
      </p:pic>
      <p:sp>
        <p:nvSpPr>
          <p:cNvPr id="4" name="Slide Number Placeholder 3">
            <a:extLst>
              <a:ext uri="{FF2B5EF4-FFF2-40B4-BE49-F238E27FC236}">
                <a16:creationId xmlns:a16="http://schemas.microsoft.com/office/drawing/2014/main" id="{F09D6D41-5CC9-7FCF-51E4-3D7C326B04C2}"/>
              </a:ext>
            </a:extLst>
          </p:cNvPr>
          <p:cNvSpPr>
            <a:spLocks noGrp="1"/>
          </p:cNvSpPr>
          <p:nvPr>
            <p:ph type="sldNum" sz="quarter" idx="4294967295"/>
          </p:nvPr>
        </p:nvSpPr>
        <p:spPr>
          <a:xfrm>
            <a:off x="0" y="0"/>
            <a:ext cx="0" cy="0"/>
          </a:xfrm>
        </p:spPr>
        <p:txBody>
          <a:bodyPr/>
          <a:lstStyle/>
          <a:p>
            <a:pPr>
              <a:defRPr/>
            </a:pPr>
            <a:fld id="{1F0C6F80-3DC4-42BB-9350-2118D6F09D9C}" type="slidenum">
              <a:rPr lang="en-US" smtClean="0"/>
              <a:pPr>
                <a:defRPr/>
              </a:pPr>
              <a:t>48</a:t>
            </a:fld>
            <a:endParaRPr lang="en-US" dirty="0"/>
          </a:p>
        </p:txBody>
      </p:sp>
    </p:spTree>
    <p:extLst>
      <p:ext uri="{BB962C8B-B14F-4D97-AF65-F5344CB8AC3E}">
        <p14:creationId xmlns:p14="http://schemas.microsoft.com/office/powerpoint/2010/main" val="25680387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9B69D-B224-DF5C-F29E-80C784643687}"/>
              </a:ext>
            </a:extLst>
          </p:cNvPr>
          <p:cNvSpPr>
            <a:spLocks noGrp="1"/>
          </p:cNvSpPr>
          <p:nvPr>
            <p:ph type="title"/>
          </p:nvPr>
        </p:nvSpPr>
        <p:spPr/>
        <p:txBody>
          <a:bodyPr wrap="square" anchor="ctr">
            <a:normAutofit/>
          </a:bodyPr>
          <a:lstStyle/>
          <a:p>
            <a:pPr>
              <a:lnSpc>
                <a:spcPct val="90000"/>
              </a:lnSpc>
            </a:pPr>
            <a:r>
              <a:rPr lang="en-US" dirty="0"/>
              <a:t>Employer contribution credit</a:t>
            </a:r>
            <a:br>
              <a:rPr lang="en-US" dirty="0"/>
            </a:br>
            <a:r>
              <a:rPr lang="en-US" dirty="0"/>
              <a:t>Code §45E(f)</a:t>
            </a:r>
            <a:endParaRPr lang="en-US"/>
          </a:p>
        </p:txBody>
      </p:sp>
      <p:sp>
        <p:nvSpPr>
          <p:cNvPr id="3" name="Content Placeholder 2">
            <a:extLst>
              <a:ext uri="{FF2B5EF4-FFF2-40B4-BE49-F238E27FC236}">
                <a16:creationId xmlns:a16="http://schemas.microsoft.com/office/drawing/2014/main" id="{430F027E-BFAF-95F8-7C36-E18BE24FEEFD}"/>
              </a:ext>
            </a:extLst>
          </p:cNvPr>
          <p:cNvSpPr>
            <a:spLocks noGrp="1"/>
          </p:cNvSpPr>
          <p:nvPr>
            <p:ph idx="10"/>
          </p:nvPr>
        </p:nvSpPr>
        <p:spPr/>
        <p:txBody>
          <a:bodyPr/>
          <a:lstStyle/>
          <a:p>
            <a:endParaRPr lang="en-US"/>
          </a:p>
        </p:txBody>
      </p:sp>
      <p:sp>
        <p:nvSpPr>
          <p:cNvPr id="4" name="Slide Number Placeholder 3">
            <a:extLst>
              <a:ext uri="{FF2B5EF4-FFF2-40B4-BE49-F238E27FC236}">
                <a16:creationId xmlns:a16="http://schemas.microsoft.com/office/drawing/2014/main" id="{B19F2F87-6EE4-4752-39B6-C3A6873A7BFC}"/>
              </a:ext>
            </a:extLst>
          </p:cNvPr>
          <p:cNvSpPr>
            <a:spLocks noGrp="1"/>
          </p:cNvSpPr>
          <p:nvPr>
            <p:ph type="sldNum" sz="quarter" idx="4294967295"/>
          </p:nvPr>
        </p:nvSpPr>
        <p:spPr>
          <a:xfrm>
            <a:off x="9347200" y="6356350"/>
            <a:ext cx="2844800" cy="365125"/>
          </a:xfrm>
        </p:spPr>
        <p:txBody>
          <a:bodyPr anchor="ctr">
            <a:normAutofit lnSpcReduction="10000"/>
          </a:bodyPr>
          <a:lstStyle/>
          <a:p>
            <a:pPr>
              <a:spcAft>
                <a:spcPts val="600"/>
              </a:spcAft>
              <a:defRPr/>
            </a:pPr>
            <a:fld id="{733E343D-4E28-4BE2-9153-DF3E49ED2C0A}" type="slidenum">
              <a:rPr lang="en-US" smtClean="0"/>
              <a:pPr>
                <a:spcAft>
                  <a:spcPts val="600"/>
                </a:spcAft>
                <a:defRPr/>
              </a:pPr>
              <a:t>49</a:t>
            </a:fld>
            <a:endParaRPr lang="en-US"/>
          </a:p>
        </p:txBody>
      </p:sp>
      <p:pic>
        <p:nvPicPr>
          <p:cNvPr id="6" name="Picture 5" descr="A bank building with a lock and money&#10;&#10;Description automatically generated">
            <a:extLst>
              <a:ext uri="{FF2B5EF4-FFF2-40B4-BE49-F238E27FC236}">
                <a16:creationId xmlns:a16="http://schemas.microsoft.com/office/drawing/2014/main" id="{F0275F7F-60F8-997D-AC0D-8344D7B92368}"/>
              </a:ext>
            </a:extLst>
          </p:cNvPr>
          <p:cNvPicPr>
            <a:picLocks noChangeAspect="1"/>
          </p:cNvPicPr>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21069" b="12737"/>
          <a:stretch/>
        </p:blipFill>
        <p:spPr>
          <a:xfrm>
            <a:off x="609600" y="1500221"/>
            <a:ext cx="10972800" cy="4267199"/>
          </a:xfrm>
          <a:prstGeom prst="rect">
            <a:avLst/>
          </a:prstGeom>
          <a:noFill/>
        </p:spPr>
      </p:pic>
    </p:spTree>
    <p:extLst>
      <p:ext uri="{BB962C8B-B14F-4D97-AF65-F5344CB8AC3E}">
        <p14:creationId xmlns:p14="http://schemas.microsoft.com/office/powerpoint/2010/main" val="3208110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9E7BF-F1B4-50BD-5CB9-88F449C2E694}"/>
              </a:ext>
            </a:extLst>
          </p:cNvPr>
          <p:cNvSpPr>
            <a:spLocks noGrp="1"/>
          </p:cNvSpPr>
          <p:nvPr>
            <p:ph type="title"/>
          </p:nvPr>
        </p:nvSpPr>
        <p:spPr/>
        <p:txBody>
          <a:bodyPr/>
          <a:lstStyle/>
          <a:p>
            <a:r>
              <a:rPr lang="en-US" dirty="0"/>
              <a:t>SECURE 2.0 Deadlines</a:t>
            </a:r>
          </a:p>
        </p:txBody>
      </p:sp>
      <p:sp>
        <p:nvSpPr>
          <p:cNvPr id="3" name="Content Placeholder 2">
            <a:extLst>
              <a:ext uri="{FF2B5EF4-FFF2-40B4-BE49-F238E27FC236}">
                <a16:creationId xmlns:a16="http://schemas.microsoft.com/office/drawing/2014/main" id="{E74790D3-26CD-415B-BBED-D5B9CC7C203A}"/>
              </a:ext>
            </a:extLst>
          </p:cNvPr>
          <p:cNvSpPr>
            <a:spLocks noGrp="1"/>
          </p:cNvSpPr>
          <p:nvPr>
            <p:ph idx="10"/>
          </p:nvPr>
        </p:nvSpPr>
        <p:spPr/>
        <p:txBody>
          <a:bodyPr>
            <a:normAutofit lnSpcReduction="10000"/>
          </a:bodyPr>
          <a:lstStyle/>
          <a:p>
            <a:r>
              <a:rPr lang="en-US" dirty="0"/>
              <a:t>SECURE 2.0 extended amendment deadlines for interim and discretionary amendments</a:t>
            </a:r>
          </a:p>
          <a:p>
            <a:pPr lvl="1"/>
            <a:r>
              <a:rPr lang="en-US" dirty="0"/>
              <a:t>SECURE 2.0</a:t>
            </a:r>
          </a:p>
          <a:p>
            <a:pPr lvl="1"/>
            <a:r>
              <a:rPr lang="en-US" dirty="0"/>
              <a:t>SECURE Act</a:t>
            </a:r>
          </a:p>
          <a:p>
            <a:pPr lvl="1"/>
            <a:r>
              <a:rPr lang="en-US" dirty="0"/>
              <a:t>CARES</a:t>
            </a:r>
          </a:p>
          <a:p>
            <a:pPr lvl="1"/>
            <a:r>
              <a:rPr lang="en-US" dirty="0"/>
              <a:t>2020 Disaster Act</a:t>
            </a:r>
          </a:p>
          <a:p>
            <a:r>
              <a:rPr lang="en-US" dirty="0"/>
              <a:t>Provided anti-cutback relief</a:t>
            </a:r>
          </a:p>
          <a:p>
            <a:r>
              <a:rPr lang="en-US" dirty="0"/>
              <a:t>Most plans:  Last day of 2025 plan year; gov’t plans 2 years longer</a:t>
            </a:r>
          </a:p>
          <a:p>
            <a:pPr lvl="1"/>
            <a:r>
              <a:rPr lang="en-US" dirty="0"/>
              <a:t>Unless IRS further extends it</a:t>
            </a:r>
          </a:p>
        </p:txBody>
      </p:sp>
      <p:sp>
        <p:nvSpPr>
          <p:cNvPr id="4" name="Slide Number Placeholder 3">
            <a:extLst>
              <a:ext uri="{FF2B5EF4-FFF2-40B4-BE49-F238E27FC236}">
                <a16:creationId xmlns:a16="http://schemas.microsoft.com/office/drawing/2014/main" id="{43C6B575-2BDF-954D-6A29-6C111CA9F787}"/>
              </a:ext>
            </a:extLst>
          </p:cNvPr>
          <p:cNvSpPr>
            <a:spLocks noGrp="1"/>
          </p:cNvSpPr>
          <p:nvPr>
            <p:ph type="sldNum" sz="quarter" idx="4294967295"/>
          </p:nvPr>
        </p:nvSpPr>
        <p:spPr>
          <a:xfrm>
            <a:off x="0" y="0"/>
            <a:ext cx="0" cy="0"/>
          </a:xfrm>
        </p:spPr>
        <p:txBody>
          <a:bodyPr/>
          <a:lstStyle/>
          <a:p>
            <a:pPr>
              <a:defRPr/>
            </a:pPr>
            <a:fld id="{1F0C6F80-3DC4-42BB-9350-2118D6F09D9C}" type="slidenum">
              <a:rPr lang="en-US" smtClean="0"/>
              <a:pPr>
                <a:defRPr/>
              </a:pPr>
              <a:t>5</a:t>
            </a:fld>
            <a:endParaRPr lang="en-US" dirty="0"/>
          </a:p>
        </p:txBody>
      </p:sp>
      <p:sp>
        <p:nvSpPr>
          <p:cNvPr id="5" name="TextBox 4">
            <a:extLst>
              <a:ext uri="{FF2B5EF4-FFF2-40B4-BE49-F238E27FC236}">
                <a16:creationId xmlns:a16="http://schemas.microsoft.com/office/drawing/2014/main" id="{57F5CDE5-B719-772C-8BAE-EC79A314806D}"/>
              </a:ext>
            </a:extLst>
          </p:cNvPr>
          <p:cNvSpPr txBox="1"/>
          <p:nvPr/>
        </p:nvSpPr>
        <p:spPr>
          <a:xfrm>
            <a:off x="6781800" y="2362200"/>
            <a:ext cx="4953000" cy="1477328"/>
          </a:xfrm>
          <a:prstGeom prst="rect">
            <a:avLst/>
          </a:prstGeom>
          <a:solidFill>
            <a:srgbClr val="FFFF00"/>
          </a:solidFill>
          <a:effectLst>
            <a:innerShdw blurRad="63500" dist="50800" dir="2700000">
              <a:prstClr val="black">
                <a:alpha val="50000"/>
              </a:prstClr>
            </a:innerShdw>
          </a:effectLst>
        </p:spPr>
        <p:txBody>
          <a:bodyPr wrap="square" rtlCol="0">
            <a:spAutoFit/>
          </a:bodyPr>
          <a:lstStyle/>
          <a:p>
            <a:r>
              <a:rPr lang="en-US" dirty="0">
                <a:latin typeface="Arial" panose="020B0604020202020204" pitchFamily="34" charset="0"/>
                <a:cs typeface="Arial" panose="020B0604020202020204" pitchFamily="34" charset="0"/>
              </a:rPr>
              <a:t>Applies to:</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Qualified plans</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403(b) plans</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Governmental 457(b) plans</a:t>
            </a:r>
          </a:p>
          <a:p>
            <a:pPr marL="342900" indent="-342900">
              <a:buFont typeface="Arial" panose="020B0604020202020204" pitchFamily="34" charset="0"/>
              <a:buChar char="•"/>
            </a:pPr>
            <a:r>
              <a:rPr lang="en-US" dirty="0">
                <a:latin typeface="Arial" panose="020B0604020202020204" pitchFamily="34" charset="0"/>
                <a:cs typeface="Arial" panose="020B0604020202020204" pitchFamily="34" charset="0"/>
              </a:rPr>
              <a:t>Tax-exempt 457(b) plans</a:t>
            </a:r>
          </a:p>
        </p:txBody>
      </p:sp>
    </p:spTree>
    <p:extLst>
      <p:ext uri="{BB962C8B-B14F-4D97-AF65-F5344CB8AC3E}">
        <p14:creationId xmlns:p14="http://schemas.microsoft.com/office/powerpoint/2010/main" val="54504332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4C897-1594-BF17-E63F-2075B753A15D}"/>
              </a:ext>
            </a:extLst>
          </p:cNvPr>
          <p:cNvSpPr>
            <a:spLocks noGrp="1"/>
          </p:cNvSpPr>
          <p:nvPr>
            <p:ph type="title"/>
          </p:nvPr>
        </p:nvSpPr>
        <p:spPr/>
        <p:txBody>
          <a:bodyPr/>
          <a:lstStyle/>
          <a:p>
            <a:r>
              <a:rPr lang="en-US" dirty="0"/>
              <a:t>Overview</a:t>
            </a:r>
          </a:p>
        </p:txBody>
      </p:sp>
      <p:sp>
        <p:nvSpPr>
          <p:cNvPr id="3" name="Content Placeholder 2">
            <a:extLst>
              <a:ext uri="{FF2B5EF4-FFF2-40B4-BE49-F238E27FC236}">
                <a16:creationId xmlns:a16="http://schemas.microsoft.com/office/drawing/2014/main" id="{44206A92-7E93-05B3-9F21-1E06B8C95C8F}"/>
              </a:ext>
            </a:extLst>
          </p:cNvPr>
          <p:cNvSpPr>
            <a:spLocks noGrp="1"/>
          </p:cNvSpPr>
          <p:nvPr>
            <p:ph idx="10"/>
          </p:nvPr>
        </p:nvSpPr>
        <p:spPr/>
        <p:txBody>
          <a:bodyPr>
            <a:normAutofit fontScale="92500"/>
          </a:bodyPr>
          <a:lstStyle/>
          <a:p>
            <a:r>
              <a:rPr lang="en-US" dirty="0"/>
              <a:t>Applies to tax years beginning after 2022</a:t>
            </a:r>
          </a:p>
          <a:p>
            <a:r>
              <a:rPr lang="en-US" dirty="0"/>
              <a:t>Separate from credit for qualified startup costs</a:t>
            </a:r>
          </a:p>
          <a:p>
            <a:r>
              <a:rPr lang="en-US" dirty="0"/>
              <a:t>Available for eligible employer (&lt; 101 employees; 2-year grace)</a:t>
            </a:r>
          </a:p>
          <a:p>
            <a:r>
              <a:rPr lang="en-US" dirty="0"/>
              <a:t>Not available if employer, related employer, or predecessor established or maintained plan for substantially the same employees as plan qualifying for credit</a:t>
            </a:r>
          </a:p>
          <a:p>
            <a:r>
              <a:rPr lang="en-US" dirty="0"/>
              <a:t>Limited to defined contribution plans</a:t>
            </a:r>
          </a:p>
          <a:p>
            <a:r>
              <a:rPr lang="en-US" dirty="0"/>
              <a:t>Related employers treated as single employer</a:t>
            </a:r>
          </a:p>
          <a:p>
            <a:r>
              <a:rPr lang="en-US" dirty="0"/>
              <a:t>Can qualify even if no NHCE participants</a:t>
            </a:r>
          </a:p>
          <a:p>
            <a:endParaRPr lang="en-US" dirty="0"/>
          </a:p>
          <a:p>
            <a:endParaRPr lang="en-US" dirty="0"/>
          </a:p>
        </p:txBody>
      </p:sp>
      <p:sp>
        <p:nvSpPr>
          <p:cNvPr id="4" name="Slide Number Placeholder 3">
            <a:extLst>
              <a:ext uri="{FF2B5EF4-FFF2-40B4-BE49-F238E27FC236}">
                <a16:creationId xmlns:a16="http://schemas.microsoft.com/office/drawing/2014/main" id="{04DCD103-F2FC-BE8D-2892-2CBBC23EC2D1}"/>
              </a:ext>
            </a:extLst>
          </p:cNvPr>
          <p:cNvSpPr>
            <a:spLocks noGrp="1"/>
          </p:cNvSpPr>
          <p:nvPr>
            <p:ph type="sldNum" sz="quarter" idx="4294967295"/>
          </p:nvPr>
        </p:nvSpPr>
        <p:spPr>
          <a:xfrm>
            <a:off x="0" y="0"/>
            <a:ext cx="0" cy="0"/>
          </a:xfrm>
        </p:spPr>
        <p:txBody>
          <a:bodyPr/>
          <a:lstStyle/>
          <a:p>
            <a:pPr>
              <a:defRPr/>
            </a:pPr>
            <a:fld id="{1F0C6F80-3DC4-42BB-9350-2118D6F09D9C}" type="slidenum">
              <a:rPr lang="en-US" smtClean="0"/>
              <a:pPr>
                <a:defRPr/>
              </a:pPr>
              <a:t>50</a:t>
            </a:fld>
            <a:endParaRPr lang="en-US" dirty="0"/>
          </a:p>
        </p:txBody>
      </p:sp>
    </p:spTree>
    <p:extLst>
      <p:ext uri="{BB962C8B-B14F-4D97-AF65-F5344CB8AC3E}">
        <p14:creationId xmlns:p14="http://schemas.microsoft.com/office/powerpoint/2010/main" val="5791718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DD5F6-23D1-D850-5825-E7B9A8504559}"/>
              </a:ext>
            </a:extLst>
          </p:cNvPr>
          <p:cNvSpPr>
            <a:spLocks noGrp="1"/>
          </p:cNvSpPr>
          <p:nvPr>
            <p:ph type="title"/>
          </p:nvPr>
        </p:nvSpPr>
        <p:spPr/>
        <p:txBody>
          <a:bodyPr/>
          <a:lstStyle/>
          <a:p>
            <a:r>
              <a:rPr lang="en-US" dirty="0"/>
              <a:t>Year it can be claimed</a:t>
            </a:r>
          </a:p>
        </p:txBody>
      </p:sp>
      <p:sp>
        <p:nvSpPr>
          <p:cNvPr id="3" name="Content Placeholder 2">
            <a:extLst>
              <a:ext uri="{FF2B5EF4-FFF2-40B4-BE49-F238E27FC236}">
                <a16:creationId xmlns:a16="http://schemas.microsoft.com/office/drawing/2014/main" id="{604952E2-0AF8-337C-42B0-CF26AE7681AA}"/>
              </a:ext>
            </a:extLst>
          </p:cNvPr>
          <p:cNvSpPr>
            <a:spLocks noGrp="1"/>
          </p:cNvSpPr>
          <p:nvPr>
            <p:ph idx="10"/>
          </p:nvPr>
        </p:nvSpPr>
        <p:spPr/>
        <p:txBody>
          <a:bodyPr/>
          <a:lstStyle/>
          <a:p>
            <a:r>
              <a:rPr lang="en-US" dirty="0"/>
              <a:t>Year 1 is always year plan effective</a:t>
            </a:r>
          </a:p>
          <a:p>
            <a:pPr lvl="1"/>
            <a:r>
              <a:rPr lang="en-US" dirty="0"/>
              <a:t>Even if employer elects prior year for first credit year for startup costs credit</a:t>
            </a:r>
          </a:p>
          <a:p>
            <a:r>
              <a:rPr lang="en-US" dirty="0"/>
              <a:t>Employer must be eligible employer for Year 1 to claim credit in any year</a:t>
            </a:r>
          </a:p>
          <a:p>
            <a:r>
              <a:rPr lang="en-US" dirty="0"/>
              <a:t>Employer must be eligible employer for year credit is claimed</a:t>
            </a:r>
          </a:p>
        </p:txBody>
      </p:sp>
      <p:sp>
        <p:nvSpPr>
          <p:cNvPr id="4" name="Slide Number Placeholder 3">
            <a:extLst>
              <a:ext uri="{FF2B5EF4-FFF2-40B4-BE49-F238E27FC236}">
                <a16:creationId xmlns:a16="http://schemas.microsoft.com/office/drawing/2014/main" id="{4A69F72B-24A8-AD61-6BBA-841C51A35F11}"/>
              </a:ext>
            </a:extLst>
          </p:cNvPr>
          <p:cNvSpPr>
            <a:spLocks noGrp="1"/>
          </p:cNvSpPr>
          <p:nvPr>
            <p:ph type="sldNum" sz="quarter" idx="4294967295"/>
          </p:nvPr>
        </p:nvSpPr>
        <p:spPr>
          <a:xfrm>
            <a:off x="0" y="0"/>
            <a:ext cx="0" cy="0"/>
          </a:xfrm>
        </p:spPr>
        <p:txBody>
          <a:bodyPr/>
          <a:lstStyle/>
          <a:p>
            <a:pPr>
              <a:defRPr/>
            </a:pPr>
            <a:fld id="{1F0C6F80-3DC4-42BB-9350-2118D6F09D9C}" type="slidenum">
              <a:rPr lang="en-US" smtClean="0"/>
              <a:pPr>
                <a:defRPr/>
              </a:pPr>
              <a:t>51</a:t>
            </a:fld>
            <a:endParaRPr lang="en-US" dirty="0"/>
          </a:p>
        </p:txBody>
      </p:sp>
    </p:spTree>
    <p:extLst>
      <p:ext uri="{BB962C8B-B14F-4D97-AF65-F5344CB8AC3E}">
        <p14:creationId xmlns:p14="http://schemas.microsoft.com/office/powerpoint/2010/main" val="328736362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98CFB-B6A5-5B91-A520-7A5286EFFD03}"/>
              </a:ext>
            </a:extLst>
          </p:cNvPr>
          <p:cNvSpPr>
            <a:spLocks noGrp="1"/>
          </p:cNvSpPr>
          <p:nvPr>
            <p:ph type="title"/>
          </p:nvPr>
        </p:nvSpPr>
        <p:spPr/>
        <p:txBody>
          <a:bodyPr/>
          <a:lstStyle/>
          <a:p>
            <a:r>
              <a:rPr lang="en-US" dirty="0"/>
              <a:t>Credit is computed participant by participant</a:t>
            </a:r>
          </a:p>
        </p:txBody>
      </p:sp>
      <p:sp>
        <p:nvSpPr>
          <p:cNvPr id="3" name="Content Placeholder 2">
            <a:extLst>
              <a:ext uri="{FF2B5EF4-FFF2-40B4-BE49-F238E27FC236}">
                <a16:creationId xmlns:a16="http://schemas.microsoft.com/office/drawing/2014/main" id="{85F48643-8CF4-33A0-93EA-6169E85705A0}"/>
              </a:ext>
            </a:extLst>
          </p:cNvPr>
          <p:cNvSpPr>
            <a:spLocks noGrp="1"/>
          </p:cNvSpPr>
          <p:nvPr>
            <p:ph idx="10"/>
          </p:nvPr>
        </p:nvSpPr>
        <p:spPr/>
        <p:txBody>
          <a:bodyPr>
            <a:normAutofit/>
          </a:bodyPr>
          <a:lstStyle/>
          <a:p>
            <a:r>
              <a:rPr lang="en-US" dirty="0"/>
              <a:t>Disregard participants with FICA wages &gt; $100,000 (indexed)</a:t>
            </a:r>
          </a:p>
          <a:p>
            <a:pPr lvl="1"/>
            <a:r>
              <a:rPr lang="en-US" dirty="0"/>
              <a:t>Sole proprietors and partners don’t have FICA wages</a:t>
            </a:r>
          </a:p>
          <a:p>
            <a:pPr lvl="1"/>
            <a:r>
              <a:rPr lang="en-US" dirty="0"/>
              <a:t>Look at wages for the tax year for which credit is claimed</a:t>
            </a:r>
          </a:p>
          <a:p>
            <a:r>
              <a:rPr lang="en-US" dirty="0"/>
              <a:t>Example</a:t>
            </a:r>
          </a:p>
          <a:p>
            <a:pPr lvl="1"/>
            <a:r>
              <a:rPr lang="en-US" dirty="0"/>
              <a:t>Dr. Doris is sole proprietor; 2023 earned income is $400,000; </a:t>
            </a:r>
            <a:r>
              <a:rPr lang="en-US" dirty="0">
                <a:solidFill>
                  <a:srgbClr val="FF0000"/>
                </a:solidFill>
              </a:rPr>
              <a:t>counts</a:t>
            </a:r>
          </a:p>
          <a:p>
            <a:pPr lvl="1"/>
            <a:r>
              <a:rPr lang="en-US" dirty="0"/>
              <a:t>2 W-2 employees</a:t>
            </a:r>
          </a:p>
          <a:p>
            <a:pPr lvl="2"/>
            <a:r>
              <a:rPr lang="en-US" dirty="0"/>
              <a:t>Physician’s assistant, Peter; wages $110,000; </a:t>
            </a:r>
            <a:r>
              <a:rPr lang="en-US" dirty="0">
                <a:solidFill>
                  <a:srgbClr val="FF0000"/>
                </a:solidFill>
              </a:rPr>
              <a:t>disregarded</a:t>
            </a:r>
          </a:p>
          <a:p>
            <a:pPr lvl="2"/>
            <a:r>
              <a:rPr lang="en-US" dirty="0"/>
              <a:t>Doris’ husband, Harold; wages $70,000; </a:t>
            </a:r>
            <a:r>
              <a:rPr lang="en-US" dirty="0">
                <a:solidFill>
                  <a:srgbClr val="FF0000"/>
                </a:solidFill>
              </a:rPr>
              <a:t>counts</a:t>
            </a:r>
          </a:p>
          <a:p>
            <a:pPr lvl="1"/>
            <a:endParaRPr lang="en-US" dirty="0"/>
          </a:p>
        </p:txBody>
      </p:sp>
      <p:sp>
        <p:nvSpPr>
          <p:cNvPr id="4" name="Slide Number Placeholder 3">
            <a:extLst>
              <a:ext uri="{FF2B5EF4-FFF2-40B4-BE49-F238E27FC236}">
                <a16:creationId xmlns:a16="http://schemas.microsoft.com/office/drawing/2014/main" id="{EA38B6A6-1EF0-41B5-77E5-048B0BD66F0D}"/>
              </a:ext>
            </a:extLst>
          </p:cNvPr>
          <p:cNvSpPr>
            <a:spLocks noGrp="1"/>
          </p:cNvSpPr>
          <p:nvPr>
            <p:ph type="sldNum" sz="quarter" idx="4294967295"/>
          </p:nvPr>
        </p:nvSpPr>
        <p:spPr>
          <a:xfrm>
            <a:off x="0" y="0"/>
            <a:ext cx="0" cy="0"/>
          </a:xfrm>
        </p:spPr>
        <p:txBody>
          <a:bodyPr/>
          <a:lstStyle/>
          <a:p>
            <a:pPr>
              <a:defRPr/>
            </a:pPr>
            <a:fld id="{1F0C6F80-3DC4-42BB-9350-2118D6F09D9C}" type="slidenum">
              <a:rPr lang="en-US" smtClean="0"/>
              <a:pPr>
                <a:defRPr/>
              </a:pPr>
              <a:t>52</a:t>
            </a:fld>
            <a:endParaRPr lang="en-US" dirty="0"/>
          </a:p>
        </p:txBody>
      </p:sp>
    </p:spTree>
    <p:extLst>
      <p:ext uri="{BB962C8B-B14F-4D97-AF65-F5344CB8AC3E}">
        <p14:creationId xmlns:p14="http://schemas.microsoft.com/office/powerpoint/2010/main" val="403865987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96144-D756-C02A-1D57-91F4E1779860}"/>
              </a:ext>
            </a:extLst>
          </p:cNvPr>
          <p:cNvSpPr>
            <a:spLocks noGrp="1"/>
          </p:cNvSpPr>
          <p:nvPr>
            <p:ph type="title"/>
          </p:nvPr>
        </p:nvSpPr>
        <p:spPr/>
        <p:txBody>
          <a:bodyPr/>
          <a:lstStyle/>
          <a:p>
            <a:r>
              <a:rPr lang="en-US" dirty="0"/>
              <a:t>Dollar limit; Phase-out</a:t>
            </a:r>
          </a:p>
        </p:txBody>
      </p:sp>
      <p:sp>
        <p:nvSpPr>
          <p:cNvPr id="3" name="Content Placeholder 2">
            <a:extLst>
              <a:ext uri="{FF2B5EF4-FFF2-40B4-BE49-F238E27FC236}">
                <a16:creationId xmlns:a16="http://schemas.microsoft.com/office/drawing/2014/main" id="{7E729CF9-3A66-70C5-FB5C-F00FA6D701BE}"/>
              </a:ext>
            </a:extLst>
          </p:cNvPr>
          <p:cNvSpPr>
            <a:spLocks noGrp="1"/>
          </p:cNvSpPr>
          <p:nvPr>
            <p:ph idx="10"/>
          </p:nvPr>
        </p:nvSpPr>
        <p:spPr/>
        <p:txBody>
          <a:bodyPr/>
          <a:lstStyle/>
          <a:p>
            <a:r>
              <a:rPr lang="en-US" dirty="0"/>
              <a:t>Credit for a participant is lesser of</a:t>
            </a:r>
          </a:p>
          <a:p>
            <a:pPr lvl="1"/>
            <a:r>
              <a:rPr lang="en-US" dirty="0"/>
              <a:t>Employer contributions (match and nonelective) for the participant</a:t>
            </a:r>
          </a:p>
          <a:p>
            <a:pPr lvl="1"/>
            <a:r>
              <a:rPr lang="en-US" dirty="0"/>
              <a:t>$1,000</a:t>
            </a:r>
          </a:p>
          <a:p>
            <a:r>
              <a:rPr lang="en-US" dirty="0"/>
              <a:t>Maximum credit based on employees in prior tax year</a:t>
            </a:r>
          </a:p>
          <a:p>
            <a:pPr lvl="1"/>
            <a:r>
              <a:rPr lang="en-US" dirty="0"/>
              <a:t>Full credit if no more than 50 employees in prior year</a:t>
            </a:r>
          </a:p>
          <a:p>
            <a:pPr lvl="1"/>
            <a:r>
              <a:rPr lang="en-US" dirty="0"/>
              <a:t>No credit if more than 100 employees</a:t>
            </a:r>
          </a:p>
          <a:p>
            <a:pPr lvl="1"/>
            <a:r>
              <a:rPr lang="en-US" dirty="0"/>
              <a:t>Credit phases out in between (2% for every EE &gt; 50)</a:t>
            </a:r>
          </a:p>
        </p:txBody>
      </p:sp>
      <p:sp>
        <p:nvSpPr>
          <p:cNvPr id="4" name="Slide Number Placeholder 3">
            <a:extLst>
              <a:ext uri="{FF2B5EF4-FFF2-40B4-BE49-F238E27FC236}">
                <a16:creationId xmlns:a16="http://schemas.microsoft.com/office/drawing/2014/main" id="{A97996A5-D32B-D260-1669-6E69070D9F6D}"/>
              </a:ext>
            </a:extLst>
          </p:cNvPr>
          <p:cNvSpPr>
            <a:spLocks noGrp="1"/>
          </p:cNvSpPr>
          <p:nvPr>
            <p:ph type="sldNum" sz="quarter" idx="4294967295"/>
          </p:nvPr>
        </p:nvSpPr>
        <p:spPr>
          <a:xfrm>
            <a:off x="0" y="0"/>
            <a:ext cx="0" cy="0"/>
          </a:xfrm>
        </p:spPr>
        <p:txBody>
          <a:bodyPr/>
          <a:lstStyle/>
          <a:p>
            <a:pPr>
              <a:defRPr/>
            </a:pPr>
            <a:fld id="{1F0C6F80-3DC4-42BB-9350-2118D6F09D9C}" type="slidenum">
              <a:rPr lang="en-US" smtClean="0"/>
              <a:pPr>
                <a:defRPr/>
              </a:pPr>
              <a:t>53</a:t>
            </a:fld>
            <a:endParaRPr lang="en-US" dirty="0"/>
          </a:p>
        </p:txBody>
      </p:sp>
    </p:spTree>
    <p:extLst>
      <p:ext uri="{BB962C8B-B14F-4D97-AF65-F5344CB8AC3E}">
        <p14:creationId xmlns:p14="http://schemas.microsoft.com/office/powerpoint/2010/main" val="12715787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1A328-A2F5-8F76-C6EE-0FBF105C5356}"/>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84C13579-02C3-28C9-9C22-FCA0D14184FD}"/>
              </a:ext>
            </a:extLst>
          </p:cNvPr>
          <p:cNvSpPr>
            <a:spLocks noGrp="1"/>
          </p:cNvSpPr>
          <p:nvPr>
            <p:ph idx="10"/>
          </p:nvPr>
        </p:nvSpPr>
        <p:spPr/>
        <p:txBody>
          <a:bodyPr>
            <a:normAutofit lnSpcReduction="10000"/>
          </a:bodyPr>
          <a:lstStyle/>
          <a:p>
            <a:r>
              <a:rPr lang="en-US" dirty="0"/>
              <a:t>Employer has 60 employees who earned at least $5,000 in 2024</a:t>
            </a:r>
          </a:p>
          <a:p>
            <a:pPr lvl="1"/>
            <a:r>
              <a:rPr lang="en-US" dirty="0"/>
              <a:t>Some weren’t eligible to participate, but they count</a:t>
            </a:r>
          </a:p>
          <a:p>
            <a:r>
              <a:rPr lang="en-US" dirty="0"/>
              <a:t>Carlos’ 2025 allocation = $2,400</a:t>
            </a:r>
          </a:p>
          <a:p>
            <a:r>
              <a:rPr lang="en-US" dirty="0"/>
              <a:t>Kim’s 2025 allocation = $500</a:t>
            </a:r>
          </a:p>
          <a:p>
            <a:r>
              <a:rPr lang="en-US" dirty="0"/>
              <a:t>Credit available for Carlos and Kim if there were only 50 employees in 2024 would be $1,500</a:t>
            </a:r>
          </a:p>
          <a:p>
            <a:r>
              <a:rPr lang="en-US" dirty="0"/>
              <a:t>But there were 60 employees; credit reduced 20%</a:t>
            </a:r>
          </a:p>
          <a:p>
            <a:r>
              <a:rPr lang="en-US" dirty="0"/>
              <a:t>Credit is $1,200</a:t>
            </a:r>
          </a:p>
        </p:txBody>
      </p:sp>
      <p:sp>
        <p:nvSpPr>
          <p:cNvPr id="4" name="Slide Number Placeholder 3">
            <a:extLst>
              <a:ext uri="{FF2B5EF4-FFF2-40B4-BE49-F238E27FC236}">
                <a16:creationId xmlns:a16="http://schemas.microsoft.com/office/drawing/2014/main" id="{7B4F2D51-4E31-F7BB-2334-ECB2AD2D5E64}"/>
              </a:ext>
            </a:extLst>
          </p:cNvPr>
          <p:cNvSpPr>
            <a:spLocks noGrp="1"/>
          </p:cNvSpPr>
          <p:nvPr>
            <p:ph type="sldNum" sz="quarter" idx="4294967295"/>
          </p:nvPr>
        </p:nvSpPr>
        <p:spPr>
          <a:xfrm>
            <a:off x="0" y="0"/>
            <a:ext cx="0" cy="0"/>
          </a:xfrm>
        </p:spPr>
        <p:txBody>
          <a:bodyPr/>
          <a:lstStyle/>
          <a:p>
            <a:pPr>
              <a:defRPr/>
            </a:pPr>
            <a:fld id="{1F0C6F80-3DC4-42BB-9350-2118D6F09D9C}" type="slidenum">
              <a:rPr lang="en-US" smtClean="0"/>
              <a:pPr>
                <a:defRPr/>
              </a:pPr>
              <a:t>54</a:t>
            </a:fld>
            <a:endParaRPr lang="en-US" dirty="0"/>
          </a:p>
        </p:txBody>
      </p:sp>
    </p:spTree>
    <p:extLst>
      <p:ext uri="{BB962C8B-B14F-4D97-AF65-F5344CB8AC3E}">
        <p14:creationId xmlns:p14="http://schemas.microsoft.com/office/powerpoint/2010/main" val="15400331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64D3C-43C6-ED5E-3762-9243CC5F6AEF}"/>
              </a:ext>
            </a:extLst>
          </p:cNvPr>
          <p:cNvSpPr>
            <a:spLocks noGrp="1"/>
          </p:cNvSpPr>
          <p:nvPr>
            <p:ph type="title"/>
          </p:nvPr>
        </p:nvSpPr>
        <p:spPr/>
        <p:txBody>
          <a:bodyPr/>
          <a:lstStyle/>
          <a:p>
            <a:r>
              <a:rPr lang="en-US" dirty="0"/>
              <a:t>Applicable percentage</a:t>
            </a:r>
          </a:p>
        </p:txBody>
      </p:sp>
      <p:sp>
        <p:nvSpPr>
          <p:cNvPr id="3" name="Content Placeholder 2">
            <a:extLst>
              <a:ext uri="{FF2B5EF4-FFF2-40B4-BE49-F238E27FC236}">
                <a16:creationId xmlns:a16="http://schemas.microsoft.com/office/drawing/2014/main" id="{9E03A890-05B5-3454-4ABF-D99F26153157}"/>
              </a:ext>
            </a:extLst>
          </p:cNvPr>
          <p:cNvSpPr>
            <a:spLocks noGrp="1"/>
          </p:cNvSpPr>
          <p:nvPr>
            <p:ph idx="10"/>
          </p:nvPr>
        </p:nvSpPr>
        <p:spPr>
          <a:xfrm>
            <a:off x="172995" y="1345721"/>
            <a:ext cx="6780066" cy="5425776"/>
          </a:xfrm>
        </p:spPr>
        <p:txBody>
          <a:bodyPr/>
          <a:lstStyle/>
          <a:p>
            <a:r>
              <a:rPr lang="en-US" dirty="0"/>
              <a:t>Credit is available for only first 5 years plan effective and phases out</a:t>
            </a:r>
          </a:p>
          <a:p>
            <a:r>
              <a:rPr lang="en-US" dirty="0"/>
              <a:t>Years before 2023 count for phase-out</a:t>
            </a:r>
          </a:p>
          <a:p>
            <a:pPr lvl="1"/>
            <a:r>
              <a:rPr lang="en-US" dirty="0"/>
              <a:t>Example; plan established in 2021</a:t>
            </a:r>
          </a:p>
          <a:p>
            <a:pPr lvl="2"/>
            <a:r>
              <a:rPr lang="en-US" dirty="0"/>
              <a:t>75% credit available in 2023</a:t>
            </a:r>
          </a:p>
        </p:txBody>
      </p:sp>
      <p:sp>
        <p:nvSpPr>
          <p:cNvPr id="4" name="Slide Number Placeholder 3">
            <a:extLst>
              <a:ext uri="{FF2B5EF4-FFF2-40B4-BE49-F238E27FC236}">
                <a16:creationId xmlns:a16="http://schemas.microsoft.com/office/drawing/2014/main" id="{A5505CE6-C871-97B9-618C-5F0AFB115C16}"/>
              </a:ext>
            </a:extLst>
          </p:cNvPr>
          <p:cNvSpPr>
            <a:spLocks noGrp="1"/>
          </p:cNvSpPr>
          <p:nvPr>
            <p:ph type="sldNum" sz="quarter" idx="4294967295"/>
          </p:nvPr>
        </p:nvSpPr>
        <p:spPr>
          <a:xfrm>
            <a:off x="0" y="0"/>
            <a:ext cx="0" cy="0"/>
          </a:xfrm>
        </p:spPr>
        <p:txBody>
          <a:bodyPr/>
          <a:lstStyle/>
          <a:p>
            <a:pPr>
              <a:defRPr/>
            </a:pPr>
            <a:fld id="{1F0C6F80-3DC4-42BB-9350-2118D6F09D9C}" type="slidenum">
              <a:rPr lang="en-US" smtClean="0"/>
              <a:pPr>
                <a:defRPr/>
              </a:pPr>
              <a:t>55</a:t>
            </a:fld>
            <a:endParaRPr lang="en-US" dirty="0"/>
          </a:p>
        </p:txBody>
      </p:sp>
      <p:graphicFrame>
        <p:nvGraphicFramePr>
          <p:cNvPr id="5" name="Table 4">
            <a:extLst>
              <a:ext uri="{FF2B5EF4-FFF2-40B4-BE49-F238E27FC236}">
                <a16:creationId xmlns:a16="http://schemas.microsoft.com/office/drawing/2014/main" id="{407138BC-7885-4C1A-A00B-C66D24F074E8}"/>
              </a:ext>
            </a:extLst>
          </p:cNvPr>
          <p:cNvGraphicFramePr>
            <a:graphicFrameLocks noGrp="1"/>
          </p:cNvGraphicFramePr>
          <p:nvPr/>
        </p:nvGraphicFramePr>
        <p:xfrm>
          <a:off x="7086600" y="1417638"/>
          <a:ext cx="4597400" cy="3200400"/>
        </p:xfrm>
        <a:graphic>
          <a:graphicData uri="http://schemas.openxmlformats.org/drawingml/2006/table">
            <a:tbl>
              <a:tblPr firstRow="1" bandRow="1">
                <a:tableStyleId>{5C22544A-7EE6-4342-B048-85BDC9FD1C3A}</a:tableStyleId>
              </a:tblPr>
              <a:tblGrid>
                <a:gridCol w="2298700">
                  <a:extLst>
                    <a:ext uri="{9D8B030D-6E8A-4147-A177-3AD203B41FA5}">
                      <a16:colId xmlns:a16="http://schemas.microsoft.com/office/drawing/2014/main" val="2671682512"/>
                    </a:ext>
                  </a:extLst>
                </a:gridCol>
                <a:gridCol w="2298700">
                  <a:extLst>
                    <a:ext uri="{9D8B030D-6E8A-4147-A177-3AD203B41FA5}">
                      <a16:colId xmlns:a16="http://schemas.microsoft.com/office/drawing/2014/main" val="3600140249"/>
                    </a:ext>
                  </a:extLst>
                </a:gridCol>
              </a:tblGrid>
              <a:tr h="268723">
                <a:tc>
                  <a:txBody>
                    <a:bodyPr/>
                    <a:lstStyle/>
                    <a:p>
                      <a:pPr algn="ctr"/>
                      <a:r>
                        <a:rPr lang="en-US" sz="2400" dirty="0"/>
                        <a:t>Year</a:t>
                      </a:r>
                    </a:p>
                  </a:txBody>
                  <a:tcPr/>
                </a:tc>
                <a:tc>
                  <a:txBody>
                    <a:bodyPr/>
                    <a:lstStyle/>
                    <a:p>
                      <a:pPr algn="ctr"/>
                      <a:r>
                        <a:rPr lang="en-US" sz="2400" dirty="0"/>
                        <a:t>Applicable %</a:t>
                      </a:r>
                    </a:p>
                  </a:txBody>
                  <a:tcPr/>
                </a:tc>
                <a:extLst>
                  <a:ext uri="{0D108BD9-81ED-4DB2-BD59-A6C34878D82A}">
                    <a16:rowId xmlns:a16="http://schemas.microsoft.com/office/drawing/2014/main" val="1361646474"/>
                  </a:ext>
                </a:extLst>
              </a:tr>
              <a:tr h="370840">
                <a:tc>
                  <a:txBody>
                    <a:bodyPr/>
                    <a:lstStyle/>
                    <a:p>
                      <a:pPr algn="ctr"/>
                      <a:r>
                        <a:rPr lang="en-US" sz="2400" dirty="0"/>
                        <a:t>1</a:t>
                      </a:r>
                      <a:r>
                        <a:rPr lang="en-US" sz="2400" baseline="30000" dirty="0"/>
                        <a:t>st</a:t>
                      </a:r>
                      <a:endParaRPr lang="en-US" sz="2400" dirty="0"/>
                    </a:p>
                  </a:txBody>
                  <a:tcPr/>
                </a:tc>
                <a:tc>
                  <a:txBody>
                    <a:bodyPr/>
                    <a:lstStyle/>
                    <a:p>
                      <a:pPr algn="ctr"/>
                      <a:r>
                        <a:rPr lang="en-US" sz="2400" dirty="0"/>
                        <a:t>100%</a:t>
                      </a:r>
                    </a:p>
                  </a:txBody>
                  <a:tcPr/>
                </a:tc>
                <a:extLst>
                  <a:ext uri="{0D108BD9-81ED-4DB2-BD59-A6C34878D82A}">
                    <a16:rowId xmlns:a16="http://schemas.microsoft.com/office/drawing/2014/main" val="505042968"/>
                  </a:ext>
                </a:extLst>
              </a:tr>
              <a:tr h="370840">
                <a:tc>
                  <a:txBody>
                    <a:bodyPr/>
                    <a:lstStyle/>
                    <a:p>
                      <a:pPr algn="ctr"/>
                      <a:r>
                        <a:rPr lang="en-US" sz="2400" dirty="0"/>
                        <a:t>2</a:t>
                      </a:r>
                      <a:r>
                        <a:rPr lang="en-US" sz="2400" baseline="30000" dirty="0"/>
                        <a:t>nd</a:t>
                      </a:r>
                      <a:endParaRPr lang="en-US" sz="2400" dirty="0"/>
                    </a:p>
                  </a:txBody>
                  <a:tcPr/>
                </a:tc>
                <a:tc>
                  <a:txBody>
                    <a:bodyPr/>
                    <a:lstStyle/>
                    <a:p>
                      <a:pPr algn="ctr"/>
                      <a:r>
                        <a:rPr lang="en-US" sz="2400" dirty="0"/>
                        <a:t>100%</a:t>
                      </a:r>
                    </a:p>
                  </a:txBody>
                  <a:tcPr/>
                </a:tc>
                <a:extLst>
                  <a:ext uri="{0D108BD9-81ED-4DB2-BD59-A6C34878D82A}">
                    <a16:rowId xmlns:a16="http://schemas.microsoft.com/office/drawing/2014/main" val="3390535390"/>
                  </a:ext>
                </a:extLst>
              </a:tr>
              <a:tr h="370840">
                <a:tc>
                  <a:txBody>
                    <a:bodyPr/>
                    <a:lstStyle/>
                    <a:p>
                      <a:pPr algn="ctr"/>
                      <a:r>
                        <a:rPr lang="en-US" sz="2400" dirty="0"/>
                        <a:t>3</a:t>
                      </a:r>
                      <a:r>
                        <a:rPr lang="en-US" sz="2400" baseline="30000" dirty="0"/>
                        <a:t>rd</a:t>
                      </a:r>
                      <a:endParaRPr lang="en-US" sz="2400" dirty="0"/>
                    </a:p>
                  </a:txBody>
                  <a:tcPr/>
                </a:tc>
                <a:tc>
                  <a:txBody>
                    <a:bodyPr/>
                    <a:lstStyle/>
                    <a:p>
                      <a:pPr algn="ctr"/>
                      <a:r>
                        <a:rPr lang="en-US" sz="2400" dirty="0"/>
                        <a:t>75%</a:t>
                      </a:r>
                    </a:p>
                  </a:txBody>
                  <a:tcPr/>
                </a:tc>
                <a:extLst>
                  <a:ext uri="{0D108BD9-81ED-4DB2-BD59-A6C34878D82A}">
                    <a16:rowId xmlns:a16="http://schemas.microsoft.com/office/drawing/2014/main" val="722193466"/>
                  </a:ext>
                </a:extLst>
              </a:tr>
              <a:tr h="370840">
                <a:tc>
                  <a:txBody>
                    <a:bodyPr/>
                    <a:lstStyle/>
                    <a:p>
                      <a:pPr algn="ctr"/>
                      <a:r>
                        <a:rPr lang="en-US" sz="2400" dirty="0"/>
                        <a:t>4</a:t>
                      </a:r>
                      <a:r>
                        <a:rPr lang="en-US" sz="2400" baseline="30000" dirty="0"/>
                        <a:t>th</a:t>
                      </a:r>
                      <a:endParaRPr lang="en-US" sz="2400" dirty="0"/>
                    </a:p>
                  </a:txBody>
                  <a:tcPr/>
                </a:tc>
                <a:tc>
                  <a:txBody>
                    <a:bodyPr/>
                    <a:lstStyle/>
                    <a:p>
                      <a:pPr algn="ctr"/>
                      <a:r>
                        <a:rPr lang="en-US" sz="2400" dirty="0"/>
                        <a:t>50%</a:t>
                      </a:r>
                    </a:p>
                  </a:txBody>
                  <a:tcPr/>
                </a:tc>
                <a:extLst>
                  <a:ext uri="{0D108BD9-81ED-4DB2-BD59-A6C34878D82A}">
                    <a16:rowId xmlns:a16="http://schemas.microsoft.com/office/drawing/2014/main" val="3355833732"/>
                  </a:ext>
                </a:extLst>
              </a:tr>
              <a:tr h="370840">
                <a:tc>
                  <a:txBody>
                    <a:bodyPr/>
                    <a:lstStyle/>
                    <a:p>
                      <a:pPr algn="ctr"/>
                      <a:r>
                        <a:rPr lang="en-US" sz="2400" dirty="0"/>
                        <a:t>5</a:t>
                      </a:r>
                      <a:r>
                        <a:rPr lang="en-US" sz="2400" baseline="30000" dirty="0"/>
                        <a:t>th</a:t>
                      </a:r>
                      <a:endParaRPr lang="en-US" sz="2400" dirty="0"/>
                    </a:p>
                  </a:txBody>
                  <a:tcPr/>
                </a:tc>
                <a:tc>
                  <a:txBody>
                    <a:bodyPr/>
                    <a:lstStyle/>
                    <a:p>
                      <a:pPr algn="ctr"/>
                      <a:r>
                        <a:rPr lang="en-US" sz="2400" dirty="0"/>
                        <a:t>25%</a:t>
                      </a:r>
                    </a:p>
                  </a:txBody>
                  <a:tcPr/>
                </a:tc>
                <a:extLst>
                  <a:ext uri="{0D108BD9-81ED-4DB2-BD59-A6C34878D82A}">
                    <a16:rowId xmlns:a16="http://schemas.microsoft.com/office/drawing/2014/main" val="2607471688"/>
                  </a:ext>
                </a:extLst>
              </a:tr>
              <a:tr h="370840">
                <a:tc>
                  <a:txBody>
                    <a:bodyPr/>
                    <a:lstStyle/>
                    <a:p>
                      <a:pPr algn="ctr"/>
                      <a:r>
                        <a:rPr lang="en-US" sz="2400" dirty="0"/>
                        <a:t>6</a:t>
                      </a:r>
                      <a:r>
                        <a:rPr lang="en-US" sz="2400" baseline="30000" dirty="0"/>
                        <a:t>th</a:t>
                      </a:r>
                      <a:r>
                        <a:rPr lang="en-US" sz="2400" dirty="0"/>
                        <a:t> and later</a:t>
                      </a:r>
                    </a:p>
                  </a:txBody>
                  <a:tcPr/>
                </a:tc>
                <a:tc>
                  <a:txBody>
                    <a:bodyPr/>
                    <a:lstStyle/>
                    <a:p>
                      <a:pPr algn="ctr"/>
                      <a:r>
                        <a:rPr lang="en-US" sz="2400" dirty="0"/>
                        <a:t>0%</a:t>
                      </a:r>
                    </a:p>
                  </a:txBody>
                  <a:tcPr/>
                </a:tc>
                <a:extLst>
                  <a:ext uri="{0D108BD9-81ED-4DB2-BD59-A6C34878D82A}">
                    <a16:rowId xmlns:a16="http://schemas.microsoft.com/office/drawing/2014/main" val="2294893449"/>
                  </a:ext>
                </a:extLst>
              </a:tr>
            </a:tbl>
          </a:graphicData>
        </a:graphic>
      </p:graphicFrame>
    </p:spTree>
    <p:extLst>
      <p:ext uri="{BB962C8B-B14F-4D97-AF65-F5344CB8AC3E}">
        <p14:creationId xmlns:p14="http://schemas.microsoft.com/office/powerpoint/2010/main" val="24556142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0E6083-6F53-0399-5B26-314C1AC37294}"/>
              </a:ext>
            </a:extLst>
          </p:cNvPr>
          <p:cNvSpPr>
            <a:spLocks noGrp="1"/>
          </p:cNvSpPr>
          <p:nvPr>
            <p:ph type="title"/>
          </p:nvPr>
        </p:nvSpPr>
        <p:spPr>
          <a:xfrm>
            <a:off x="609600" y="274638"/>
            <a:ext cx="10972800" cy="1143000"/>
          </a:xfrm>
        </p:spPr>
        <p:txBody>
          <a:bodyPr wrap="square" anchor="ctr">
            <a:normAutofit fontScale="90000"/>
          </a:bodyPr>
          <a:lstStyle/>
          <a:p>
            <a:r>
              <a:rPr lang="en-US" dirty="0">
                <a:solidFill>
                  <a:srgbClr val="0070C0"/>
                </a:solidFill>
              </a:rPr>
              <a:t>Summary</a:t>
            </a:r>
            <a:br>
              <a:rPr lang="en-US" dirty="0">
                <a:solidFill>
                  <a:srgbClr val="0070C0"/>
                </a:solidFill>
              </a:rPr>
            </a:br>
            <a:r>
              <a:rPr lang="en-US" dirty="0">
                <a:solidFill>
                  <a:srgbClr val="0070C0"/>
                </a:solidFill>
              </a:rPr>
              <a:t>Credit for each employee is as follows</a:t>
            </a:r>
          </a:p>
        </p:txBody>
      </p:sp>
      <p:sp>
        <p:nvSpPr>
          <p:cNvPr id="3" name="Content Placeholder 2">
            <a:extLst>
              <a:ext uri="{FF2B5EF4-FFF2-40B4-BE49-F238E27FC236}">
                <a16:creationId xmlns:a16="http://schemas.microsoft.com/office/drawing/2014/main" id="{BE8A9359-E7B9-474B-5DBF-06A714A8C1A6}"/>
              </a:ext>
            </a:extLst>
          </p:cNvPr>
          <p:cNvSpPr>
            <a:spLocks noGrp="1"/>
          </p:cNvSpPr>
          <p:nvPr>
            <p:ph sz="half" idx="1"/>
          </p:nvPr>
        </p:nvSpPr>
        <p:spPr>
          <a:xfrm>
            <a:off x="609600" y="1600201"/>
            <a:ext cx="6629400" cy="4525963"/>
          </a:xfrm>
        </p:spPr>
        <p:txBody>
          <a:bodyPr wrap="square" anchor="t">
            <a:normAutofit/>
          </a:bodyPr>
          <a:lstStyle/>
          <a:p>
            <a:pPr marL="514350" indent="-514350">
              <a:buFont typeface="+mj-lt"/>
              <a:buAutoNum type="arabicPeriod"/>
            </a:pPr>
            <a:r>
              <a:rPr lang="en-US" sz="2600" dirty="0"/>
              <a:t>If employee had FICA wages &gt; $100,000, credit is $0</a:t>
            </a:r>
          </a:p>
          <a:p>
            <a:pPr marL="514350" indent="-514350">
              <a:buFont typeface="+mj-lt"/>
              <a:buAutoNum type="arabicPeriod"/>
            </a:pPr>
            <a:r>
              <a:rPr lang="en-US" sz="2600" dirty="0"/>
              <a:t>Determine employer contribution (match + nonelective)</a:t>
            </a:r>
          </a:p>
          <a:p>
            <a:pPr marL="514350" indent="-514350">
              <a:buFont typeface="+mj-lt"/>
              <a:buAutoNum type="arabicPeriod"/>
            </a:pPr>
            <a:r>
              <a:rPr lang="en-US" sz="2600" dirty="0"/>
              <a:t>Lesser of line 2 or $1,000</a:t>
            </a:r>
          </a:p>
          <a:p>
            <a:pPr marL="514350" indent="-514350">
              <a:buFont typeface="+mj-lt"/>
              <a:buAutoNum type="arabicPeriod"/>
            </a:pPr>
            <a:r>
              <a:rPr lang="en-US" sz="2600" dirty="0"/>
              <a:t>If greater than 50 employees in prior year, reduce line 3 by 2% for each employee &gt; 50</a:t>
            </a:r>
          </a:p>
          <a:p>
            <a:pPr marL="514350" indent="-514350">
              <a:buFont typeface="+mj-lt"/>
              <a:buAutoNum type="arabicPeriod"/>
            </a:pPr>
            <a:r>
              <a:rPr lang="en-US" sz="2600" dirty="0"/>
              <a:t>Apply applicable percentage to line 4</a:t>
            </a:r>
          </a:p>
          <a:p>
            <a:endParaRPr lang="en-US" sz="2600" dirty="0"/>
          </a:p>
        </p:txBody>
      </p:sp>
      <p:pic>
        <p:nvPicPr>
          <p:cNvPr id="6" name="Picture 5">
            <a:extLst>
              <a:ext uri="{FF2B5EF4-FFF2-40B4-BE49-F238E27FC236}">
                <a16:creationId xmlns:a16="http://schemas.microsoft.com/office/drawing/2014/main" id="{C9A3ED73-618F-8792-2E4B-9C3F7CB4D7D8}"/>
              </a:ext>
            </a:extLst>
          </p:cNvPr>
          <p:cNvPicPr>
            <a:picLocks noChangeAspect="1"/>
          </p:cNvPicPr>
          <p:nvPr/>
        </p:nvPicPr>
        <p:blipFill>
          <a:blip r:embed="rId2"/>
          <a:stretch>
            <a:fillRect/>
          </a:stretch>
        </p:blipFill>
        <p:spPr>
          <a:xfrm>
            <a:off x="7391400" y="1676400"/>
            <a:ext cx="4572000" cy="3934230"/>
          </a:xfrm>
          <a:prstGeom prst="rect">
            <a:avLst/>
          </a:prstGeom>
          <a:noFill/>
        </p:spPr>
      </p:pic>
      <p:sp>
        <p:nvSpPr>
          <p:cNvPr id="4" name="Slide Number Placeholder 3">
            <a:extLst>
              <a:ext uri="{FF2B5EF4-FFF2-40B4-BE49-F238E27FC236}">
                <a16:creationId xmlns:a16="http://schemas.microsoft.com/office/drawing/2014/main" id="{00136E12-3152-8ED2-9F48-47F7371998D5}"/>
              </a:ext>
            </a:extLst>
          </p:cNvPr>
          <p:cNvSpPr>
            <a:spLocks noGrp="1"/>
          </p:cNvSpPr>
          <p:nvPr>
            <p:ph type="sldNum" sz="quarter" idx="12"/>
          </p:nvPr>
        </p:nvSpPr>
        <p:spPr>
          <a:xfrm>
            <a:off x="8737600" y="6356351"/>
            <a:ext cx="2844800" cy="365125"/>
          </a:xfrm>
          <a:prstGeom prst="rect">
            <a:avLst/>
          </a:prstGeom>
        </p:spPr>
        <p:txBody>
          <a:bodyPr vert="horz" lIns="91440" tIns="45720" rIns="91440" bIns="45720" rtlCol="0" anchor="ctr">
            <a:normAutofit/>
          </a:bodyP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a:spcAft>
                <a:spcPts val="600"/>
              </a:spcAft>
              <a:defRPr/>
            </a:pPr>
            <a:fld id="{DA2D2FE9-C825-4D4A-90E5-7B43D6936AC8}" type="slidenum">
              <a:rPr lang="en-US" smtClean="0"/>
              <a:pPr>
                <a:spcAft>
                  <a:spcPts val="600"/>
                </a:spcAft>
                <a:defRPr/>
              </a:pPr>
              <a:t>56</a:t>
            </a:fld>
            <a:endParaRPr lang="en-US"/>
          </a:p>
        </p:txBody>
      </p:sp>
    </p:spTree>
    <p:extLst>
      <p:ext uri="{BB962C8B-B14F-4D97-AF65-F5344CB8AC3E}">
        <p14:creationId xmlns:p14="http://schemas.microsoft.com/office/powerpoint/2010/main" val="8545801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63B105-D3C7-8846-3904-BEC87E47CF68}"/>
              </a:ext>
            </a:extLst>
          </p:cNvPr>
          <p:cNvSpPr>
            <a:spLocks noGrp="1"/>
          </p:cNvSpPr>
          <p:nvPr>
            <p:ph type="title"/>
          </p:nvPr>
        </p:nvSpPr>
        <p:spPr/>
        <p:txBody>
          <a:bodyPr/>
          <a:lstStyle/>
          <a:p>
            <a:r>
              <a:rPr lang="en-US"/>
              <a:t>Let’s do the math</a:t>
            </a:r>
          </a:p>
        </p:txBody>
      </p:sp>
      <p:sp>
        <p:nvSpPr>
          <p:cNvPr id="3" name="Content Placeholder 2">
            <a:extLst>
              <a:ext uri="{FF2B5EF4-FFF2-40B4-BE49-F238E27FC236}">
                <a16:creationId xmlns:a16="http://schemas.microsoft.com/office/drawing/2014/main" id="{18F9BE9F-F2D5-8AE7-1997-270C0274E342}"/>
              </a:ext>
            </a:extLst>
          </p:cNvPr>
          <p:cNvSpPr>
            <a:spLocks noGrp="1"/>
          </p:cNvSpPr>
          <p:nvPr>
            <p:ph idx="10"/>
          </p:nvPr>
        </p:nvSpPr>
        <p:spPr/>
        <p:txBody>
          <a:bodyPr/>
          <a:lstStyle/>
          <a:p>
            <a:r>
              <a:rPr lang="en-US" dirty="0"/>
              <a:t>Safe harbor nonelective plan</a:t>
            </a:r>
          </a:p>
          <a:p>
            <a:r>
              <a:rPr lang="en-US" dirty="0"/>
              <a:t>60 countable employees each receive more than $1,000 employer contribution</a:t>
            </a:r>
          </a:p>
          <a:p>
            <a:pPr lvl="1"/>
            <a:r>
              <a:rPr lang="en-US" dirty="0"/>
              <a:t>Potential $60,000 credit</a:t>
            </a:r>
          </a:p>
          <a:p>
            <a:r>
              <a:rPr lang="en-US" dirty="0"/>
              <a:t>70 employees total</a:t>
            </a:r>
          </a:p>
          <a:p>
            <a:pPr lvl="1"/>
            <a:r>
              <a:rPr lang="en-US" dirty="0"/>
              <a:t>Reduces max credit to 60%=$36,000</a:t>
            </a:r>
          </a:p>
        </p:txBody>
      </p:sp>
      <p:sp>
        <p:nvSpPr>
          <p:cNvPr id="4" name="Slide Number Placeholder 3">
            <a:extLst>
              <a:ext uri="{FF2B5EF4-FFF2-40B4-BE49-F238E27FC236}">
                <a16:creationId xmlns:a16="http://schemas.microsoft.com/office/drawing/2014/main" id="{8CB32189-E16A-F55E-14D5-F75748A2B4CB}"/>
              </a:ext>
            </a:extLst>
          </p:cNvPr>
          <p:cNvSpPr>
            <a:spLocks noGrp="1"/>
          </p:cNvSpPr>
          <p:nvPr>
            <p:ph type="sldNum" sz="quarter" idx="4294967295"/>
          </p:nvPr>
        </p:nvSpPr>
        <p:spPr>
          <a:xfrm>
            <a:off x="0" y="0"/>
            <a:ext cx="0" cy="0"/>
          </a:xfrm>
        </p:spPr>
        <p:txBody>
          <a:bodyPr/>
          <a:lstStyle/>
          <a:p>
            <a:pPr>
              <a:defRPr/>
            </a:pPr>
            <a:fld id="{1F0C6F80-3DC4-42BB-9350-2118D6F09D9C}" type="slidenum">
              <a:rPr lang="en-US" smtClean="0"/>
              <a:pPr>
                <a:defRPr/>
              </a:pPr>
              <a:t>57</a:t>
            </a:fld>
            <a:endParaRPr lang="en-US" dirty="0"/>
          </a:p>
        </p:txBody>
      </p:sp>
      <p:graphicFrame>
        <p:nvGraphicFramePr>
          <p:cNvPr id="5" name="Table 4">
            <a:extLst>
              <a:ext uri="{FF2B5EF4-FFF2-40B4-BE49-F238E27FC236}">
                <a16:creationId xmlns:a16="http://schemas.microsoft.com/office/drawing/2014/main" id="{DE8087A4-9A6B-2DA6-8171-FCD3403B0A18}"/>
              </a:ext>
            </a:extLst>
          </p:cNvPr>
          <p:cNvGraphicFramePr>
            <a:graphicFrameLocks noGrp="1"/>
          </p:cNvGraphicFramePr>
          <p:nvPr/>
        </p:nvGraphicFramePr>
        <p:xfrm>
          <a:off x="7086600" y="2861486"/>
          <a:ext cx="4800600" cy="2377440"/>
        </p:xfrm>
        <a:graphic>
          <a:graphicData uri="http://schemas.openxmlformats.org/drawingml/2006/table">
            <a:tbl>
              <a:tblPr firstRow="1" bandRow="1">
                <a:tableStyleId>{5C22544A-7EE6-4342-B048-85BDC9FD1C3A}</a:tableStyleId>
              </a:tblPr>
              <a:tblGrid>
                <a:gridCol w="990600">
                  <a:extLst>
                    <a:ext uri="{9D8B030D-6E8A-4147-A177-3AD203B41FA5}">
                      <a16:colId xmlns:a16="http://schemas.microsoft.com/office/drawing/2014/main" val="2671682512"/>
                    </a:ext>
                  </a:extLst>
                </a:gridCol>
                <a:gridCol w="1409700">
                  <a:extLst>
                    <a:ext uri="{9D8B030D-6E8A-4147-A177-3AD203B41FA5}">
                      <a16:colId xmlns:a16="http://schemas.microsoft.com/office/drawing/2014/main" val="3600140249"/>
                    </a:ext>
                  </a:extLst>
                </a:gridCol>
                <a:gridCol w="1200150">
                  <a:extLst>
                    <a:ext uri="{9D8B030D-6E8A-4147-A177-3AD203B41FA5}">
                      <a16:colId xmlns:a16="http://schemas.microsoft.com/office/drawing/2014/main" val="2728710313"/>
                    </a:ext>
                  </a:extLst>
                </a:gridCol>
                <a:gridCol w="1200150">
                  <a:extLst>
                    <a:ext uri="{9D8B030D-6E8A-4147-A177-3AD203B41FA5}">
                      <a16:colId xmlns:a16="http://schemas.microsoft.com/office/drawing/2014/main" val="4261049504"/>
                    </a:ext>
                  </a:extLst>
                </a:gridCol>
              </a:tblGrid>
              <a:tr h="268723">
                <a:tc>
                  <a:txBody>
                    <a:bodyPr/>
                    <a:lstStyle/>
                    <a:p>
                      <a:pPr algn="ctr"/>
                      <a:r>
                        <a:rPr lang="en-US" sz="2000" dirty="0">
                          <a:latin typeface="Arial" panose="020B0604020202020204" pitchFamily="34" charset="0"/>
                          <a:cs typeface="Arial" panose="020B0604020202020204" pitchFamily="34" charset="0"/>
                        </a:rPr>
                        <a:t>Year</a:t>
                      </a:r>
                    </a:p>
                  </a:txBody>
                  <a:tcPr/>
                </a:tc>
                <a:tc>
                  <a:txBody>
                    <a:bodyPr/>
                    <a:lstStyle/>
                    <a:p>
                      <a:pPr algn="ctr"/>
                      <a:r>
                        <a:rPr lang="en-US" sz="2000" dirty="0" err="1">
                          <a:latin typeface="Arial" panose="020B0604020202020204" pitchFamily="34" charset="0"/>
                          <a:cs typeface="Arial" panose="020B0604020202020204" pitchFamily="34" charset="0"/>
                        </a:rPr>
                        <a:t>Applic</a:t>
                      </a:r>
                      <a:r>
                        <a:rPr lang="en-US" sz="2000" dirty="0">
                          <a:latin typeface="Arial" panose="020B0604020202020204" pitchFamily="34" charset="0"/>
                          <a:cs typeface="Arial" panose="020B0604020202020204" pitchFamily="34" charset="0"/>
                        </a:rPr>
                        <a:t>. %</a:t>
                      </a:r>
                    </a:p>
                  </a:txBody>
                  <a:tcPr/>
                </a:tc>
                <a:tc>
                  <a:txBody>
                    <a:bodyPr/>
                    <a:lstStyle/>
                    <a:p>
                      <a:pPr algn="ctr"/>
                      <a:r>
                        <a:rPr lang="en-US" sz="2000" dirty="0">
                          <a:latin typeface="Arial" panose="020B0604020202020204" pitchFamily="34" charset="0"/>
                          <a:cs typeface="Arial" panose="020B0604020202020204" pitchFamily="34" charset="0"/>
                        </a:rPr>
                        <a:t>60%</a:t>
                      </a:r>
                    </a:p>
                  </a:txBody>
                  <a:tcPr/>
                </a:tc>
                <a:tc>
                  <a:txBody>
                    <a:bodyPr/>
                    <a:lstStyle/>
                    <a:p>
                      <a:pPr algn="ctr"/>
                      <a:r>
                        <a:rPr lang="en-US" sz="2000" dirty="0">
                          <a:latin typeface="Arial" panose="020B0604020202020204" pitchFamily="34" charset="0"/>
                          <a:cs typeface="Arial" panose="020B0604020202020204" pitchFamily="34" charset="0"/>
                        </a:rPr>
                        <a:t>Credit</a:t>
                      </a:r>
                    </a:p>
                  </a:txBody>
                  <a:tcPr/>
                </a:tc>
                <a:extLst>
                  <a:ext uri="{0D108BD9-81ED-4DB2-BD59-A6C34878D82A}">
                    <a16:rowId xmlns:a16="http://schemas.microsoft.com/office/drawing/2014/main" val="1361646474"/>
                  </a:ext>
                </a:extLst>
              </a:tr>
              <a:tr h="370840">
                <a:tc>
                  <a:txBody>
                    <a:bodyPr/>
                    <a:lstStyle/>
                    <a:p>
                      <a:pPr algn="ctr"/>
                      <a:r>
                        <a:rPr lang="en-US" sz="2000" dirty="0">
                          <a:latin typeface="Arial" panose="020B0604020202020204" pitchFamily="34" charset="0"/>
                          <a:cs typeface="Arial" panose="020B0604020202020204" pitchFamily="34" charset="0"/>
                        </a:rPr>
                        <a:t>1</a:t>
                      </a:r>
                      <a:r>
                        <a:rPr lang="en-US" sz="2000" baseline="30000" dirty="0">
                          <a:latin typeface="Arial" panose="020B0604020202020204" pitchFamily="34" charset="0"/>
                          <a:cs typeface="Arial" panose="020B0604020202020204" pitchFamily="34" charset="0"/>
                        </a:rPr>
                        <a:t>st</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100%</a:t>
                      </a:r>
                    </a:p>
                  </a:txBody>
                  <a:tcPr/>
                </a:tc>
                <a:tc>
                  <a:txBody>
                    <a:bodyPr/>
                    <a:lstStyle/>
                    <a:p>
                      <a:pPr algn="ctr"/>
                      <a:r>
                        <a:rPr lang="en-US" sz="2000" dirty="0">
                          <a:latin typeface="Arial" panose="020B0604020202020204" pitchFamily="34" charset="0"/>
                          <a:cs typeface="Arial" panose="020B0604020202020204" pitchFamily="34" charset="0"/>
                        </a:rPr>
                        <a:t>60%</a:t>
                      </a:r>
                    </a:p>
                  </a:txBody>
                  <a:tcPr/>
                </a:tc>
                <a:tc>
                  <a:txBody>
                    <a:bodyPr/>
                    <a:lstStyle/>
                    <a:p>
                      <a:pPr algn="ctr"/>
                      <a:r>
                        <a:rPr lang="en-US" sz="2000" dirty="0">
                          <a:latin typeface="Arial" panose="020B0604020202020204" pitchFamily="34" charset="0"/>
                          <a:cs typeface="Arial" panose="020B0604020202020204" pitchFamily="34" charset="0"/>
                        </a:rPr>
                        <a:t>$36,000</a:t>
                      </a:r>
                    </a:p>
                  </a:txBody>
                  <a:tcPr/>
                </a:tc>
                <a:extLst>
                  <a:ext uri="{0D108BD9-81ED-4DB2-BD59-A6C34878D82A}">
                    <a16:rowId xmlns:a16="http://schemas.microsoft.com/office/drawing/2014/main" val="505042968"/>
                  </a:ext>
                </a:extLst>
              </a:tr>
              <a:tr h="370840">
                <a:tc>
                  <a:txBody>
                    <a:bodyPr/>
                    <a:lstStyle/>
                    <a:p>
                      <a:pPr algn="ctr"/>
                      <a:r>
                        <a:rPr lang="en-US" sz="2000" dirty="0">
                          <a:latin typeface="Arial" panose="020B0604020202020204" pitchFamily="34" charset="0"/>
                          <a:cs typeface="Arial" panose="020B0604020202020204" pitchFamily="34" charset="0"/>
                        </a:rPr>
                        <a:t>2</a:t>
                      </a:r>
                      <a:r>
                        <a:rPr lang="en-US" sz="2000" baseline="30000" dirty="0">
                          <a:latin typeface="Arial" panose="020B0604020202020204" pitchFamily="34" charset="0"/>
                          <a:cs typeface="Arial" panose="020B0604020202020204" pitchFamily="34" charset="0"/>
                        </a:rPr>
                        <a:t>nd</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100%</a:t>
                      </a:r>
                    </a:p>
                  </a:txBody>
                  <a:tcPr/>
                </a:tc>
                <a:tc>
                  <a:txBody>
                    <a:bodyPr/>
                    <a:lstStyle/>
                    <a:p>
                      <a:pPr algn="ctr"/>
                      <a:r>
                        <a:rPr lang="en-US" sz="2000" dirty="0">
                          <a:latin typeface="Arial" panose="020B0604020202020204" pitchFamily="34" charset="0"/>
                          <a:cs typeface="Arial" panose="020B0604020202020204" pitchFamily="34" charset="0"/>
                        </a:rPr>
                        <a:t>60%</a:t>
                      </a:r>
                    </a:p>
                  </a:txBody>
                  <a:tcPr/>
                </a:tc>
                <a:tc>
                  <a:txBody>
                    <a:bodyPr/>
                    <a:lstStyle/>
                    <a:p>
                      <a:pPr algn="ctr"/>
                      <a:r>
                        <a:rPr lang="en-US" sz="2000" dirty="0">
                          <a:latin typeface="Arial" panose="020B0604020202020204" pitchFamily="34" charset="0"/>
                          <a:cs typeface="Arial" panose="020B0604020202020204" pitchFamily="34" charset="0"/>
                        </a:rPr>
                        <a:t>$36,000</a:t>
                      </a:r>
                    </a:p>
                  </a:txBody>
                  <a:tcPr/>
                </a:tc>
                <a:extLst>
                  <a:ext uri="{0D108BD9-81ED-4DB2-BD59-A6C34878D82A}">
                    <a16:rowId xmlns:a16="http://schemas.microsoft.com/office/drawing/2014/main" val="3390535390"/>
                  </a:ext>
                </a:extLst>
              </a:tr>
              <a:tr h="370840">
                <a:tc>
                  <a:txBody>
                    <a:bodyPr/>
                    <a:lstStyle/>
                    <a:p>
                      <a:pPr algn="ctr"/>
                      <a:r>
                        <a:rPr lang="en-US" sz="2000" dirty="0">
                          <a:latin typeface="Arial" panose="020B0604020202020204" pitchFamily="34" charset="0"/>
                          <a:cs typeface="Arial" panose="020B0604020202020204" pitchFamily="34" charset="0"/>
                        </a:rPr>
                        <a:t>3</a:t>
                      </a:r>
                      <a:r>
                        <a:rPr lang="en-US" sz="2000" baseline="30000" dirty="0">
                          <a:latin typeface="Arial" panose="020B0604020202020204" pitchFamily="34" charset="0"/>
                          <a:cs typeface="Arial" panose="020B0604020202020204" pitchFamily="34" charset="0"/>
                        </a:rPr>
                        <a:t>rd</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75%</a:t>
                      </a:r>
                    </a:p>
                  </a:txBody>
                  <a:tcPr/>
                </a:tc>
                <a:tc>
                  <a:txBody>
                    <a:bodyPr/>
                    <a:lstStyle/>
                    <a:p>
                      <a:pPr algn="ctr"/>
                      <a:r>
                        <a:rPr lang="en-US" sz="2000" dirty="0">
                          <a:latin typeface="Arial" panose="020B0604020202020204" pitchFamily="34" charset="0"/>
                          <a:cs typeface="Arial" panose="020B0604020202020204" pitchFamily="34" charset="0"/>
                        </a:rPr>
                        <a:t>45%</a:t>
                      </a:r>
                    </a:p>
                  </a:txBody>
                  <a:tcPr/>
                </a:tc>
                <a:tc>
                  <a:txBody>
                    <a:bodyPr/>
                    <a:lstStyle/>
                    <a:p>
                      <a:pPr algn="ctr"/>
                      <a:r>
                        <a:rPr lang="en-US" sz="2000" dirty="0">
                          <a:latin typeface="Arial" panose="020B0604020202020204" pitchFamily="34" charset="0"/>
                          <a:cs typeface="Arial" panose="020B0604020202020204" pitchFamily="34" charset="0"/>
                        </a:rPr>
                        <a:t>$27,000</a:t>
                      </a:r>
                    </a:p>
                  </a:txBody>
                  <a:tcPr/>
                </a:tc>
                <a:extLst>
                  <a:ext uri="{0D108BD9-81ED-4DB2-BD59-A6C34878D82A}">
                    <a16:rowId xmlns:a16="http://schemas.microsoft.com/office/drawing/2014/main" val="722193466"/>
                  </a:ext>
                </a:extLst>
              </a:tr>
              <a:tr h="370840">
                <a:tc>
                  <a:txBody>
                    <a:bodyPr/>
                    <a:lstStyle/>
                    <a:p>
                      <a:pPr algn="ctr"/>
                      <a:r>
                        <a:rPr lang="en-US" sz="2000" dirty="0">
                          <a:latin typeface="Arial" panose="020B0604020202020204" pitchFamily="34" charset="0"/>
                          <a:cs typeface="Arial" panose="020B0604020202020204" pitchFamily="34" charset="0"/>
                        </a:rPr>
                        <a:t>4</a:t>
                      </a:r>
                      <a:r>
                        <a:rPr lang="en-US" sz="2000" baseline="30000" dirty="0">
                          <a:latin typeface="Arial" panose="020B0604020202020204" pitchFamily="34" charset="0"/>
                          <a:cs typeface="Arial" panose="020B0604020202020204" pitchFamily="34" charset="0"/>
                        </a:rPr>
                        <a:t>th</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50%</a:t>
                      </a:r>
                    </a:p>
                  </a:txBody>
                  <a:tcPr/>
                </a:tc>
                <a:tc>
                  <a:txBody>
                    <a:bodyPr/>
                    <a:lstStyle/>
                    <a:p>
                      <a:pPr algn="ctr"/>
                      <a:r>
                        <a:rPr lang="en-US" sz="2000" dirty="0">
                          <a:latin typeface="Arial" panose="020B0604020202020204" pitchFamily="34" charset="0"/>
                          <a:cs typeface="Arial" panose="020B0604020202020204" pitchFamily="34" charset="0"/>
                        </a:rPr>
                        <a:t>30%</a:t>
                      </a:r>
                    </a:p>
                  </a:txBody>
                  <a:tcPr/>
                </a:tc>
                <a:tc>
                  <a:txBody>
                    <a:bodyPr/>
                    <a:lstStyle/>
                    <a:p>
                      <a:pPr algn="ctr"/>
                      <a:r>
                        <a:rPr lang="en-US" sz="2000" dirty="0">
                          <a:latin typeface="Arial" panose="020B0604020202020204" pitchFamily="34" charset="0"/>
                          <a:cs typeface="Arial" panose="020B0604020202020204" pitchFamily="34" charset="0"/>
                        </a:rPr>
                        <a:t>$18,000</a:t>
                      </a:r>
                    </a:p>
                  </a:txBody>
                  <a:tcPr/>
                </a:tc>
                <a:extLst>
                  <a:ext uri="{0D108BD9-81ED-4DB2-BD59-A6C34878D82A}">
                    <a16:rowId xmlns:a16="http://schemas.microsoft.com/office/drawing/2014/main" val="3355833732"/>
                  </a:ext>
                </a:extLst>
              </a:tr>
              <a:tr h="370840">
                <a:tc>
                  <a:txBody>
                    <a:bodyPr/>
                    <a:lstStyle/>
                    <a:p>
                      <a:pPr algn="ctr"/>
                      <a:r>
                        <a:rPr lang="en-US" sz="2000" dirty="0">
                          <a:latin typeface="Arial" panose="020B0604020202020204" pitchFamily="34" charset="0"/>
                          <a:cs typeface="Arial" panose="020B0604020202020204" pitchFamily="34" charset="0"/>
                        </a:rPr>
                        <a:t>5</a:t>
                      </a:r>
                      <a:r>
                        <a:rPr lang="en-US" sz="2000" baseline="30000" dirty="0">
                          <a:latin typeface="Arial" panose="020B0604020202020204" pitchFamily="34" charset="0"/>
                          <a:cs typeface="Arial" panose="020B0604020202020204" pitchFamily="34" charset="0"/>
                        </a:rPr>
                        <a:t>th</a:t>
                      </a:r>
                      <a:endParaRPr lang="en-US" sz="2000" dirty="0">
                        <a:latin typeface="Arial" panose="020B0604020202020204" pitchFamily="34" charset="0"/>
                        <a:cs typeface="Arial" panose="020B0604020202020204" pitchFamily="34" charset="0"/>
                      </a:endParaRPr>
                    </a:p>
                  </a:txBody>
                  <a:tcPr/>
                </a:tc>
                <a:tc>
                  <a:txBody>
                    <a:bodyPr/>
                    <a:lstStyle/>
                    <a:p>
                      <a:pPr algn="ctr"/>
                      <a:r>
                        <a:rPr lang="en-US" sz="2000" dirty="0">
                          <a:latin typeface="Arial" panose="020B0604020202020204" pitchFamily="34" charset="0"/>
                          <a:cs typeface="Arial" panose="020B0604020202020204" pitchFamily="34" charset="0"/>
                        </a:rPr>
                        <a:t>25%</a:t>
                      </a:r>
                    </a:p>
                  </a:txBody>
                  <a:tcPr/>
                </a:tc>
                <a:tc>
                  <a:txBody>
                    <a:bodyPr/>
                    <a:lstStyle/>
                    <a:p>
                      <a:pPr algn="ctr"/>
                      <a:r>
                        <a:rPr lang="en-US" sz="2000" dirty="0">
                          <a:latin typeface="Arial" panose="020B0604020202020204" pitchFamily="34" charset="0"/>
                          <a:cs typeface="Arial" panose="020B0604020202020204" pitchFamily="34" charset="0"/>
                        </a:rPr>
                        <a:t>15%</a:t>
                      </a:r>
                    </a:p>
                  </a:txBody>
                  <a:tcPr/>
                </a:tc>
                <a:tc>
                  <a:txBody>
                    <a:bodyPr/>
                    <a:lstStyle/>
                    <a:p>
                      <a:pPr algn="ctr"/>
                      <a:r>
                        <a:rPr lang="en-US" sz="2000" dirty="0">
                          <a:latin typeface="Arial" panose="020B0604020202020204" pitchFamily="34" charset="0"/>
                          <a:cs typeface="Arial" panose="020B0604020202020204" pitchFamily="34" charset="0"/>
                        </a:rPr>
                        <a:t>$9,000</a:t>
                      </a:r>
                    </a:p>
                  </a:txBody>
                  <a:tcPr/>
                </a:tc>
                <a:extLst>
                  <a:ext uri="{0D108BD9-81ED-4DB2-BD59-A6C34878D82A}">
                    <a16:rowId xmlns:a16="http://schemas.microsoft.com/office/drawing/2014/main" val="2607471688"/>
                  </a:ext>
                </a:extLst>
              </a:tr>
            </a:tbl>
          </a:graphicData>
        </a:graphic>
      </p:graphicFrame>
    </p:spTree>
    <p:extLst>
      <p:ext uri="{BB962C8B-B14F-4D97-AF65-F5344CB8AC3E}">
        <p14:creationId xmlns:p14="http://schemas.microsoft.com/office/powerpoint/2010/main" val="19791065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607578-34C0-2A60-15B9-4C04BA6BA7FE}"/>
              </a:ext>
            </a:extLst>
          </p:cNvPr>
          <p:cNvSpPr>
            <a:spLocks noGrp="1"/>
          </p:cNvSpPr>
          <p:nvPr>
            <p:ph type="title"/>
          </p:nvPr>
        </p:nvSpPr>
        <p:spPr/>
        <p:txBody>
          <a:bodyPr/>
          <a:lstStyle/>
          <a:p>
            <a:r>
              <a:rPr lang="en-US" dirty="0"/>
              <a:t>Relationship to deductions</a:t>
            </a:r>
          </a:p>
        </p:txBody>
      </p:sp>
      <p:sp>
        <p:nvSpPr>
          <p:cNvPr id="3" name="Content Placeholder 2">
            <a:extLst>
              <a:ext uri="{FF2B5EF4-FFF2-40B4-BE49-F238E27FC236}">
                <a16:creationId xmlns:a16="http://schemas.microsoft.com/office/drawing/2014/main" id="{6F336391-5075-647A-B2C4-4C145200DD11}"/>
              </a:ext>
            </a:extLst>
          </p:cNvPr>
          <p:cNvSpPr>
            <a:spLocks noGrp="1"/>
          </p:cNvSpPr>
          <p:nvPr>
            <p:ph idx="10"/>
          </p:nvPr>
        </p:nvSpPr>
        <p:spPr/>
        <p:txBody>
          <a:bodyPr>
            <a:normAutofit/>
          </a:bodyPr>
          <a:lstStyle/>
          <a:p>
            <a:r>
              <a:rPr lang="en-US" sz="2400" dirty="0"/>
              <a:t>Can’t claim deduction for credit amount</a:t>
            </a:r>
          </a:p>
          <a:p>
            <a:r>
              <a:rPr lang="en-US" sz="2400" dirty="0"/>
              <a:t>Credit claimed for tax year in which deduction would be claimed</a:t>
            </a:r>
          </a:p>
          <a:p>
            <a:r>
              <a:rPr lang="en-US" sz="2400" dirty="0"/>
              <a:t>Example:</a:t>
            </a:r>
          </a:p>
          <a:p>
            <a:pPr lvl="1"/>
            <a:r>
              <a:rPr lang="en-US" sz="2400" dirty="0"/>
              <a:t>Calendar year employer contributes nonelective contribution for 2024 on February 5, 2025</a:t>
            </a:r>
          </a:p>
          <a:p>
            <a:pPr lvl="2"/>
            <a:r>
              <a:rPr lang="en-US" sz="2000" dirty="0"/>
              <a:t>Allocated as of December 31, 2024</a:t>
            </a:r>
          </a:p>
          <a:p>
            <a:pPr lvl="1"/>
            <a:r>
              <a:rPr lang="en-US" sz="2400" dirty="0"/>
              <a:t>Take the credit against 2024 taxes</a:t>
            </a:r>
          </a:p>
          <a:p>
            <a:pPr lvl="1"/>
            <a:r>
              <a:rPr lang="en-US" sz="2400" dirty="0"/>
              <a:t>Suppose total employer contribution for 2024 =$60,000 and credit is $20,000</a:t>
            </a:r>
          </a:p>
          <a:p>
            <a:pPr lvl="2"/>
            <a:r>
              <a:rPr lang="en-US" sz="2000" dirty="0"/>
              <a:t>Deductible amount is $40,000</a:t>
            </a:r>
          </a:p>
        </p:txBody>
      </p:sp>
      <p:sp>
        <p:nvSpPr>
          <p:cNvPr id="4" name="Slide Number Placeholder 3">
            <a:extLst>
              <a:ext uri="{FF2B5EF4-FFF2-40B4-BE49-F238E27FC236}">
                <a16:creationId xmlns:a16="http://schemas.microsoft.com/office/drawing/2014/main" id="{DCF5A706-F453-B1A5-4429-82F44E301BFF}"/>
              </a:ext>
            </a:extLst>
          </p:cNvPr>
          <p:cNvSpPr>
            <a:spLocks noGrp="1"/>
          </p:cNvSpPr>
          <p:nvPr>
            <p:ph type="sldNum" sz="quarter" idx="4294967295"/>
          </p:nvPr>
        </p:nvSpPr>
        <p:spPr>
          <a:xfrm>
            <a:off x="0" y="0"/>
            <a:ext cx="0" cy="0"/>
          </a:xfrm>
        </p:spPr>
        <p:txBody>
          <a:bodyPr/>
          <a:lstStyle/>
          <a:p>
            <a:pPr>
              <a:defRPr/>
            </a:pPr>
            <a:fld id="{1F0C6F80-3DC4-42BB-9350-2118D6F09D9C}" type="slidenum">
              <a:rPr lang="en-US" smtClean="0"/>
              <a:pPr>
                <a:defRPr/>
              </a:pPr>
              <a:t>58</a:t>
            </a:fld>
            <a:endParaRPr lang="en-US" dirty="0"/>
          </a:p>
        </p:txBody>
      </p:sp>
    </p:spTree>
    <p:extLst>
      <p:ext uri="{BB962C8B-B14F-4D97-AF65-F5344CB8AC3E}">
        <p14:creationId xmlns:p14="http://schemas.microsoft.com/office/powerpoint/2010/main" val="401495420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1FE44-B06D-4690-1B26-6389FEF3EAC1}"/>
              </a:ext>
            </a:extLst>
          </p:cNvPr>
          <p:cNvSpPr>
            <a:spLocks noGrp="1"/>
          </p:cNvSpPr>
          <p:nvPr>
            <p:ph type="title"/>
          </p:nvPr>
        </p:nvSpPr>
        <p:spPr/>
        <p:txBody>
          <a:bodyPr/>
          <a:lstStyle/>
          <a:p>
            <a:r>
              <a:rPr lang="en-US" dirty="0"/>
              <a:t>Form 8881</a:t>
            </a:r>
          </a:p>
        </p:txBody>
      </p:sp>
      <p:pic>
        <p:nvPicPr>
          <p:cNvPr id="6" name="Content Placeholder 5">
            <a:extLst>
              <a:ext uri="{FF2B5EF4-FFF2-40B4-BE49-F238E27FC236}">
                <a16:creationId xmlns:a16="http://schemas.microsoft.com/office/drawing/2014/main" id="{96BF706C-4D35-2934-362C-16B965E31D13}"/>
              </a:ext>
            </a:extLst>
          </p:cNvPr>
          <p:cNvPicPr>
            <a:picLocks noGrp="1" noChangeAspect="1"/>
          </p:cNvPicPr>
          <p:nvPr>
            <p:ph idx="10"/>
          </p:nvPr>
        </p:nvPicPr>
        <p:blipFill>
          <a:blip r:embed="rId2"/>
          <a:stretch>
            <a:fillRect/>
          </a:stretch>
        </p:blipFill>
        <p:spPr>
          <a:xfrm>
            <a:off x="633743" y="1164919"/>
            <a:ext cx="10112720" cy="5395335"/>
          </a:xfrm>
        </p:spPr>
      </p:pic>
      <p:sp>
        <p:nvSpPr>
          <p:cNvPr id="4" name="Slide Number Placeholder 3">
            <a:extLst>
              <a:ext uri="{FF2B5EF4-FFF2-40B4-BE49-F238E27FC236}">
                <a16:creationId xmlns:a16="http://schemas.microsoft.com/office/drawing/2014/main" id="{3F906B38-0582-AA36-084F-CCA0DF207500}"/>
              </a:ext>
            </a:extLst>
          </p:cNvPr>
          <p:cNvSpPr>
            <a:spLocks noGrp="1"/>
          </p:cNvSpPr>
          <p:nvPr>
            <p:ph type="sldNum" sz="quarter" idx="4294967295"/>
          </p:nvPr>
        </p:nvSpPr>
        <p:spPr>
          <a:xfrm>
            <a:off x="0" y="0"/>
            <a:ext cx="0" cy="0"/>
          </a:xfrm>
        </p:spPr>
        <p:txBody>
          <a:bodyPr/>
          <a:lstStyle/>
          <a:p>
            <a:pPr>
              <a:defRPr/>
            </a:pPr>
            <a:fld id="{1F0C6F80-3DC4-42BB-9350-2118D6F09D9C}" type="slidenum">
              <a:rPr lang="en-US" smtClean="0"/>
              <a:pPr>
                <a:defRPr/>
              </a:pPr>
              <a:t>59</a:t>
            </a:fld>
            <a:endParaRPr lang="en-US" dirty="0"/>
          </a:p>
        </p:txBody>
      </p:sp>
    </p:spTree>
    <p:extLst>
      <p:ext uri="{BB962C8B-B14F-4D97-AF65-F5344CB8AC3E}">
        <p14:creationId xmlns:p14="http://schemas.microsoft.com/office/powerpoint/2010/main" val="961484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1A487-E3A1-FD91-2E77-0DDFB2194929}"/>
              </a:ext>
            </a:extLst>
          </p:cNvPr>
          <p:cNvSpPr>
            <a:spLocks noGrp="1"/>
          </p:cNvSpPr>
          <p:nvPr>
            <p:ph type="title"/>
          </p:nvPr>
        </p:nvSpPr>
        <p:spPr/>
        <p:txBody>
          <a:bodyPr/>
          <a:lstStyle/>
          <a:p>
            <a:r>
              <a:rPr lang="en-US" sz="3600" b="1" dirty="0"/>
              <a:t>IRS Extends Deadlines</a:t>
            </a:r>
          </a:p>
        </p:txBody>
      </p:sp>
      <p:sp>
        <p:nvSpPr>
          <p:cNvPr id="3" name="Content Placeholder 2">
            <a:extLst>
              <a:ext uri="{FF2B5EF4-FFF2-40B4-BE49-F238E27FC236}">
                <a16:creationId xmlns:a16="http://schemas.microsoft.com/office/drawing/2014/main" id="{0979E72A-FBB2-2CEC-E05D-DD34DBBCF819}"/>
              </a:ext>
            </a:extLst>
          </p:cNvPr>
          <p:cNvSpPr>
            <a:spLocks noGrp="1"/>
          </p:cNvSpPr>
          <p:nvPr>
            <p:ph sz="half" idx="1"/>
          </p:nvPr>
        </p:nvSpPr>
        <p:spPr>
          <a:xfrm>
            <a:off x="217677" y="1693507"/>
            <a:ext cx="5648969" cy="4444743"/>
          </a:xfrm>
        </p:spPr>
        <p:txBody>
          <a:bodyPr>
            <a:normAutofit fontScale="92500" lnSpcReduction="20000"/>
          </a:bodyPr>
          <a:lstStyle/>
          <a:p>
            <a:r>
              <a:rPr lang="en-US" dirty="0"/>
              <a:t>Also includes Miner’s Act</a:t>
            </a:r>
          </a:p>
          <a:p>
            <a:r>
              <a:rPr lang="en-US" dirty="0"/>
              <a:t>December 31, </a:t>
            </a:r>
            <a:r>
              <a:rPr lang="en-US" b="1" dirty="0">
                <a:solidFill>
                  <a:srgbClr val="FF0000"/>
                </a:solidFill>
              </a:rPr>
              <a:t>2026</a:t>
            </a:r>
          </a:p>
          <a:p>
            <a:pPr lvl="1"/>
            <a:r>
              <a:rPr lang="en-US" dirty="0"/>
              <a:t>Qualified plans in general</a:t>
            </a:r>
          </a:p>
          <a:p>
            <a:pPr lvl="1"/>
            <a:r>
              <a:rPr lang="en-US" dirty="0"/>
              <a:t>403(b) plans in general</a:t>
            </a:r>
          </a:p>
          <a:p>
            <a:pPr lvl="1"/>
            <a:r>
              <a:rPr lang="en-US" dirty="0"/>
              <a:t>IRA </a:t>
            </a:r>
          </a:p>
          <a:p>
            <a:r>
              <a:rPr lang="en-US" dirty="0"/>
              <a:t>December 31, </a:t>
            </a:r>
            <a:r>
              <a:rPr lang="en-US" b="1" dirty="0">
                <a:solidFill>
                  <a:srgbClr val="FF0000"/>
                </a:solidFill>
              </a:rPr>
              <a:t>2028</a:t>
            </a:r>
          </a:p>
          <a:p>
            <a:pPr lvl="1"/>
            <a:r>
              <a:rPr lang="en-US" dirty="0"/>
              <a:t>Union qualified plans</a:t>
            </a:r>
          </a:p>
          <a:p>
            <a:pPr lvl="1"/>
            <a:r>
              <a:rPr lang="en-US" dirty="0"/>
              <a:t>Tax-exempt union 403(b) plans</a:t>
            </a:r>
          </a:p>
          <a:p>
            <a:pPr lvl="1"/>
            <a:r>
              <a:rPr lang="en-US" dirty="0"/>
              <a:t>Applies if plan maintained under CBA ratified before 12/29/2022</a:t>
            </a:r>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lvl="1"/>
            <a:endParaRPr lang="en-US" dirty="0"/>
          </a:p>
          <a:p>
            <a:pPr marL="457200" lvl="1" indent="0">
              <a:buNone/>
            </a:pPr>
            <a:endParaRPr lang="en-US" dirty="0"/>
          </a:p>
          <a:p>
            <a:endParaRPr lang="en-US" dirty="0"/>
          </a:p>
        </p:txBody>
      </p:sp>
      <p:sp>
        <p:nvSpPr>
          <p:cNvPr id="5" name="Content Placeholder 4">
            <a:extLst>
              <a:ext uri="{FF2B5EF4-FFF2-40B4-BE49-F238E27FC236}">
                <a16:creationId xmlns:a16="http://schemas.microsoft.com/office/drawing/2014/main" id="{9C79B5D3-C65F-8592-BE6F-EE71AFB4FAAE}"/>
              </a:ext>
            </a:extLst>
          </p:cNvPr>
          <p:cNvSpPr>
            <a:spLocks noGrp="1"/>
          </p:cNvSpPr>
          <p:nvPr>
            <p:ph sz="half" idx="2"/>
          </p:nvPr>
        </p:nvSpPr>
        <p:spPr>
          <a:xfrm>
            <a:off x="5658843" y="1693508"/>
            <a:ext cx="5648969" cy="3892480"/>
          </a:xfrm>
        </p:spPr>
        <p:txBody>
          <a:bodyPr>
            <a:normAutofit fontScale="92500" lnSpcReduction="20000"/>
          </a:bodyPr>
          <a:lstStyle/>
          <a:p>
            <a:r>
              <a:rPr lang="en-US" dirty="0"/>
              <a:t>December 31, </a:t>
            </a:r>
            <a:r>
              <a:rPr lang="en-US" b="1" dirty="0">
                <a:solidFill>
                  <a:srgbClr val="FF0000"/>
                </a:solidFill>
              </a:rPr>
              <a:t>2029</a:t>
            </a:r>
          </a:p>
          <a:p>
            <a:pPr lvl="1"/>
            <a:r>
              <a:rPr lang="en-US" dirty="0"/>
              <a:t>Governmental qualified plans</a:t>
            </a:r>
          </a:p>
          <a:p>
            <a:pPr lvl="1"/>
            <a:r>
              <a:rPr lang="en-US" dirty="0"/>
              <a:t>Public school 403(b) plans</a:t>
            </a:r>
          </a:p>
          <a:p>
            <a:pPr lvl="1"/>
            <a:r>
              <a:rPr lang="en-US" dirty="0"/>
              <a:t>Governmental 457(b) plans</a:t>
            </a:r>
          </a:p>
          <a:p>
            <a:pPr lvl="2"/>
            <a:r>
              <a:rPr lang="en-US" dirty="0"/>
              <a:t>Or 180 days after end of year IRS notifies plan of failure</a:t>
            </a:r>
          </a:p>
        </p:txBody>
      </p:sp>
      <p:sp>
        <p:nvSpPr>
          <p:cNvPr id="4" name="Slide Number Placeholder 3">
            <a:extLst>
              <a:ext uri="{FF2B5EF4-FFF2-40B4-BE49-F238E27FC236}">
                <a16:creationId xmlns:a16="http://schemas.microsoft.com/office/drawing/2014/main" id="{3CA3CADE-3338-5613-52F6-8A793C2E568B}"/>
              </a:ext>
            </a:extLst>
          </p:cNvPr>
          <p:cNvSpPr>
            <a:spLocks noGrp="1"/>
          </p:cNvSpPr>
          <p:nvPr>
            <p:ph type="sldNum" sz="quarter" idx="12"/>
          </p:nvPr>
        </p:nvSpPr>
        <p:spPr>
          <a:xfrm>
            <a:off x="8737600" y="6356351"/>
            <a:ext cx="2844800" cy="365125"/>
          </a:xfrm>
          <a:prstGeom prst="rect">
            <a:avLst/>
          </a:prstGeom>
        </p:spPr>
        <p:txBody>
          <a:bodyPr vert="horz" lIns="91440" tIns="45720" rIns="91440"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Arial" charset="0"/>
                <a:ea typeface="ＭＳ Ｐゴシック" pitchFamily="1" charset="-128"/>
                <a:cs typeface="+mn-cs"/>
              </a:defRPr>
            </a:lvl1pPr>
            <a:lvl2pPr marL="4572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24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24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24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24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2400" kern="1200">
                <a:solidFill>
                  <a:schemeClr val="tx1"/>
                </a:solidFill>
                <a:latin typeface="Arial" pitchFamily="34" charset="0"/>
                <a:ea typeface="ＭＳ Ｐゴシック" pitchFamily="34" charset="-128"/>
                <a:cs typeface="+mn-cs"/>
              </a:defRPr>
            </a:lvl9pPr>
          </a:lstStyle>
          <a:p>
            <a:pPr>
              <a:defRPr/>
            </a:pPr>
            <a:fld id="{DA2D2FE9-C825-4D4A-90E5-7B43D6936AC8}" type="slidenum">
              <a:rPr lang="en-US" smtClean="0"/>
              <a:pPr>
                <a:defRPr/>
              </a:pPr>
              <a:t>6</a:t>
            </a:fld>
            <a:endParaRPr lang="en-US" dirty="0"/>
          </a:p>
        </p:txBody>
      </p:sp>
      <p:pic>
        <p:nvPicPr>
          <p:cNvPr id="6" name="Picture 5">
            <a:extLst>
              <a:ext uri="{FF2B5EF4-FFF2-40B4-BE49-F238E27FC236}">
                <a16:creationId xmlns:a16="http://schemas.microsoft.com/office/drawing/2014/main" id="{483776C2-C015-3E41-F2A2-A6C13F669C5D}"/>
              </a:ext>
            </a:extLst>
          </p:cNvPr>
          <p:cNvPicPr>
            <a:picLocks noChangeAspect="1"/>
          </p:cNvPicPr>
          <p:nvPr/>
        </p:nvPicPr>
        <p:blipFill>
          <a:blip r:embed="rId2"/>
          <a:stretch>
            <a:fillRect/>
          </a:stretch>
        </p:blipFill>
        <p:spPr>
          <a:xfrm>
            <a:off x="6858000" y="4290667"/>
            <a:ext cx="2953552" cy="2292695"/>
          </a:xfrm>
          <a:prstGeom prst="rect">
            <a:avLst/>
          </a:prstGeom>
        </p:spPr>
      </p:pic>
    </p:spTree>
    <p:extLst>
      <p:ext uri="{BB962C8B-B14F-4D97-AF65-F5344CB8AC3E}">
        <p14:creationId xmlns:p14="http://schemas.microsoft.com/office/powerpoint/2010/main" val="35214143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A3E30-0E01-7589-D02D-72528E810BB5}"/>
              </a:ext>
            </a:extLst>
          </p:cNvPr>
          <p:cNvSpPr>
            <a:spLocks noGrp="1"/>
          </p:cNvSpPr>
          <p:nvPr>
            <p:ph type="title"/>
          </p:nvPr>
        </p:nvSpPr>
        <p:spPr/>
        <p:txBody>
          <a:bodyPr/>
          <a:lstStyle/>
          <a:p>
            <a:r>
              <a:rPr lang="en-US" dirty="0"/>
              <a:t>Comparing the credits</a:t>
            </a:r>
          </a:p>
        </p:txBody>
      </p:sp>
      <p:graphicFrame>
        <p:nvGraphicFramePr>
          <p:cNvPr id="5" name="Content Placeholder 4">
            <a:extLst>
              <a:ext uri="{FF2B5EF4-FFF2-40B4-BE49-F238E27FC236}">
                <a16:creationId xmlns:a16="http://schemas.microsoft.com/office/drawing/2014/main" id="{AB33BBDA-08AE-861E-C5D2-DD6C43455A9B}"/>
              </a:ext>
            </a:extLst>
          </p:cNvPr>
          <p:cNvGraphicFramePr>
            <a:graphicFrameLocks noGrp="1"/>
          </p:cNvGraphicFramePr>
          <p:nvPr>
            <p:ph idx="10"/>
          </p:nvPr>
        </p:nvGraphicFramePr>
        <p:xfrm>
          <a:off x="173038" y="1346200"/>
          <a:ext cx="11771311" cy="4175760"/>
        </p:xfrm>
        <a:graphic>
          <a:graphicData uri="http://schemas.openxmlformats.org/drawingml/2006/table">
            <a:tbl>
              <a:tblPr firstRow="1" bandRow="1">
                <a:tableStyleId>{5C22544A-7EE6-4342-B048-85BDC9FD1C3A}</a:tableStyleId>
              </a:tblPr>
              <a:tblGrid>
                <a:gridCol w="3024573">
                  <a:extLst>
                    <a:ext uri="{9D8B030D-6E8A-4147-A177-3AD203B41FA5}">
                      <a16:colId xmlns:a16="http://schemas.microsoft.com/office/drawing/2014/main" val="4184844620"/>
                    </a:ext>
                  </a:extLst>
                </a:gridCol>
                <a:gridCol w="1880140">
                  <a:extLst>
                    <a:ext uri="{9D8B030D-6E8A-4147-A177-3AD203B41FA5}">
                      <a16:colId xmlns:a16="http://schemas.microsoft.com/office/drawing/2014/main" val="3617187264"/>
                    </a:ext>
                  </a:extLst>
                </a:gridCol>
                <a:gridCol w="2288866">
                  <a:extLst>
                    <a:ext uri="{9D8B030D-6E8A-4147-A177-3AD203B41FA5}">
                      <a16:colId xmlns:a16="http://schemas.microsoft.com/office/drawing/2014/main" val="3054637861"/>
                    </a:ext>
                  </a:extLst>
                </a:gridCol>
                <a:gridCol w="2288866">
                  <a:extLst>
                    <a:ext uri="{9D8B030D-6E8A-4147-A177-3AD203B41FA5}">
                      <a16:colId xmlns:a16="http://schemas.microsoft.com/office/drawing/2014/main" val="3408637553"/>
                    </a:ext>
                  </a:extLst>
                </a:gridCol>
                <a:gridCol w="2288866">
                  <a:extLst>
                    <a:ext uri="{9D8B030D-6E8A-4147-A177-3AD203B41FA5}">
                      <a16:colId xmlns:a16="http://schemas.microsoft.com/office/drawing/2014/main" val="1911607908"/>
                    </a:ext>
                  </a:extLst>
                </a:gridCol>
              </a:tblGrid>
              <a:tr h="370840">
                <a:tc>
                  <a:txBody>
                    <a:bodyPr/>
                    <a:lstStyle/>
                    <a:p>
                      <a:endParaRPr lang="en-US" sz="2000"/>
                    </a:p>
                  </a:txBody>
                  <a:tcPr/>
                </a:tc>
                <a:tc>
                  <a:txBody>
                    <a:bodyPr/>
                    <a:lstStyle/>
                    <a:p>
                      <a:r>
                        <a:rPr lang="en-US" sz="2000" dirty="0"/>
                        <a:t>EACA</a:t>
                      </a:r>
                    </a:p>
                  </a:txBody>
                  <a:tcPr/>
                </a:tc>
                <a:tc>
                  <a:txBody>
                    <a:bodyPr/>
                    <a:lstStyle/>
                    <a:p>
                      <a:r>
                        <a:rPr lang="en-US" sz="2000" dirty="0"/>
                        <a:t>Military Spouse</a:t>
                      </a:r>
                    </a:p>
                  </a:txBody>
                  <a:tcPr/>
                </a:tc>
                <a:tc>
                  <a:txBody>
                    <a:bodyPr/>
                    <a:lstStyle/>
                    <a:p>
                      <a:r>
                        <a:rPr lang="en-US" sz="2000" dirty="0"/>
                        <a:t>Startup Costs</a:t>
                      </a:r>
                    </a:p>
                  </a:txBody>
                  <a:tcPr/>
                </a:tc>
                <a:tc>
                  <a:txBody>
                    <a:bodyPr/>
                    <a:lstStyle/>
                    <a:p>
                      <a:r>
                        <a:rPr lang="en-US" sz="2000" dirty="0"/>
                        <a:t>Employer </a:t>
                      </a:r>
                      <a:r>
                        <a:rPr lang="en-US" sz="2000" dirty="0" err="1"/>
                        <a:t>Contrib</a:t>
                      </a:r>
                      <a:endParaRPr lang="en-US" sz="2000" dirty="0"/>
                    </a:p>
                  </a:txBody>
                  <a:tcPr/>
                </a:tc>
                <a:extLst>
                  <a:ext uri="{0D108BD9-81ED-4DB2-BD59-A6C34878D82A}">
                    <a16:rowId xmlns:a16="http://schemas.microsoft.com/office/drawing/2014/main" val="1738101214"/>
                  </a:ext>
                </a:extLst>
              </a:tr>
              <a:tr h="370840">
                <a:tc>
                  <a:txBody>
                    <a:bodyPr/>
                    <a:lstStyle/>
                    <a:p>
                      <a:r>
                        <a:rPr lang="en-US" sz="2000" dirty="0"/>
                        <a:t>Code § </a:t>
                      </a:r>
                    </a:p>
                  </a:txBody>
                  <a:tcPr/>
                </a:tc>
                <a:tc>
                  <a:txBody>
                    <a:bodyPr/>
                    <a:lstStyle/>
                    <a:p>
                      <a:r>
                        <a:rPr lang="en-US" sz="2000" dirty="0"/>
                        <a:t>45T</a:t>
                      </a:r>
                    </a:p>
                  </a:txBody>
                  <a:tcPr/>
                </a:tc>
                <a:tc>
                  <a:txBody>
                    <a:bodyPr/>
                    <a:lstStyle/>
                    <a:p>
                      <a:r>
                        <a:rPr lang="en-US" sz="2000" dirty="0"/>
                        <a:t>45AA</a:t>
                      </a:r>
                    </a:p>
                  </a:txBody>
                  <a:tcPr/>
                </a:tc>
                <a:tc>
                  <a:txBody>
                    <a:bodyPr/>
                    <a:lstStyle/>
                    <a:p>
                      <a:r>
                        <a:rPr lang="en-US" sz="2000" dirty="0"/>
                        <a:t>45E(a)</a:t>
                      </a:r>
                    </a:p>
                  </a:txBody>
                  <a:tcPr/>
                </a:tc>
                <a:tc>
                  <a:txBody>
                    <a:bodyPr/>
                    <a:lstStyle/>
                    <a:p>
                      <a:r>
                        <a:rPr lang="en-US" sz="2000" dirty="0"/>
                        <a:t>45E(f)</a:t>
                      </a:r>
                    </a:p>
                  </a:txBody>
                  <a:tcPr/>
                </a:tc>
                <a:extLst>
                  <a:ext uri="{0D108BD9-81ED-4DB2-BD59-A6C34878D82A}">
                    <a16:rowId xmlns:a16="http://schemas.microsoft.com/office/drawing/2014/main" val="2525665940"/>
                  </a:ext>
                </a:extLst>
              </a:tr>
              <a:tr h="370840">
                <a:tc>
                  <a:txBody>
                    <a:bodyPr/>
                    <a:lstStyle/>
                    <a:p>
                      <a:r>
                        <a:rPr lang="en-US" sz="2000" dirty="0"/>
                        <a:t>Years available</a:t>
                      </a:r>
                    </a:p>
                  </a:txBody>
                  <a:tcPr/>
                </a:tc>
                <a:tc>
                  <a:txBody>
                    <a:bodyPr/>
                    <a:lstStyle/>
                    <a:p>
                      <a:r>
                        <a:rPr lang="en-US" sz="2000" dirty="0"/>
                        <a:t>3</a:t>
                      </a:r>
                    </a:p>
                  </a:txBody>
                  <a:tcPr/>
                </a:tc>
                <a:tc>
                  <a:txBody>
                    <a:bodyPr/>
                    <a:lstStyle/>
                    <a:p>
                      <a:r>
                        <a:rPr lang="en-US" sz="2000" dirty="0"/>
                        <a:t>3 per employee</a:t>
                      </a:r>
                    </a:p>
                  </a:txBody>
                  <a:tcPr/>
                </a:tc>
                <a:tc>
                  <a:txBody>
                    <a:bodyPr/>
                    <a:lstStyle/>
                    <a:p>
                      <a:r>
                        <a:rPr lang="en-US" sz="2000" dirty="0"/>
                        <a:t>3</a:t>
                      </a:r>
                    </a:p>
                  </a:txBody>
                  <a:tcPr/>
                </a:tc>
                <a:tc>
                  <a:txBody>
                    <a:bodyPr/>
                    <a:lstStyle/>
                    <a:p>
                      <a:r>
                        <a:rPr lang="en-US" sz="2000" dirty="0"/>
                        <a:t>5</a:t>
                      </a:r>
                    </a:p>
                  </a:txBody>
                  <a:tcPr/>
                </a:tc>
                <a:extLst>
                  <a:ext uri="{0D108BD9-81ED-4DB2-BD59-A6C34878D82A}">
                    <a16:rowId xmlns:a16="http://schemas.microsoft.com/office/drawing/2014/main" val="1272600115"/>
                  </a:ext>
                </a:extLst>
              </a:tr>
              <a:tr h="370840">
                <a:tc>
                  <a:txBody>
                    <a:bodyPr/>
                    <a:lstStyle/>
                    <a:p>
                      <a:r>
                        <a:rPr lang="en-US" sz="2000" dirty="0"/>
                        <a:t>Limited to new plans</a:t>
                      </a:r>
                    </a:p>
                  </a:txBody>
                  <a:tcPr/>
                </a:tc>
                <a:tc>
                  <a:txBody>
                    <a:bodyPr/>
                    <a:lstStyle/>
                    <a:p>
                      <a:r>
                        <a:rPr lang="en-US" sz="2000" dirty="0"/>
                        <a:t>No</a:t>
                      </a:r>
                    </a:p>
                  </a:txBody>
                  <a:tcPr/>
                </a:tc>
                <a:tc>
                  <a:txBody>
                    <a:bodyPr/>
                    <a:lstStyle/>
                    <a:p>
                      <a:r>
                        <a:rPr lang="en-US" sz="2000" dirty="0"/>
                        <a:t>No</a:t>
                      </a:r>
                    </a:p>
                  </a:txBody>
                  <a:tcPr/>
                </a:tc>
                <a:tc>
                  <a:txBody>
                    <a:bodyPr/>
                    <a:lstStyle/>
                    <a:p>
                      <a:r>
                        <a:rPr lang="en-US" sz="2000" dirty="0"/>
                        <a:t>Yes</a:t>
                      </a:r>
                    </a:p>
                  </a:txBody>
                  <a:tcPr/>
                </a:tc>
                <a:tc>
                  <a:txBody>
                    <a:bodyPr/>
                    <a:lstStyle/>
                    <a:p>
                      <a:r>
                        <a:rPr lang="en-US" sz="2000" dirty="0"/>
                        <a:t>Yes</a:t>
                      </a:r>
                    </a:p>
                  </a:txBody>
                  <a:tcPr/>
                </a:tc>
                <a:extLst>
                  <a:ext uri="{0D108BD9-81ED-4DB2-BD59-A6C34878D82A}">
                    <a16:rowId xmlns:a16="http://schemas.microsoft.com/office/drawing/2014/main" val="3243963775"/>
                  </a:ext>
                </a:extLst>
              </a:tr>
              <a:tr h="370840">
                <a:tc>
                  <a:txBody>
                    <a:bodyPr/>
                    <a:lstStyle/>
                    <a:p>
                      <a:r>
                        <a:rPr lang="en-US" sz="2000" dirty="0"/>
                        <a:t>Must have NHCE</a:t>
                      </a:r>
                    </a:p>
                  </a:txBody>
                  <a:tcPr/>
                </a:tc>
                <a:tc>
                  <a:txBody>
                    <a:bodyPr/>
                    <a:lstStyle/>
                    <a:p>
                      <a:r>
                        <a:rPr lang="en-US" sz="2000" dirty="0"/>
                        <a:t>No</a:t>
                      </a:r>
                    </a:p>
                  </a:txBody>
                  <a:tcPr/>
                </a:tc>
                <a:tc>
                  <a:txBody>
                    <a:bodyPr/>
                    <a:lstStyle/>
                    <a:p>
                      <a:r>
                        <a:rPr lang="en-US" sz="2000" dirty="0"/>
                        <a:t>Yes</a:t>
                      </a:r>
                    </a:p>
                  </a:txBody>
                  <a:tcPr/>
                </a:tc>
                <a:tc>
                  <a:txBody>
                    <a:bodyPr/>
                    <a:lstStyle/>
                    <a:p>
                      <a:r>
                        <a:rPr lang="en-US" sz="2000" dirty="0"/>
                        <a:t>Yes</a:t>
                      </a:r>
                    </a:p>
                  </a:txBody>
                  <a:tcPr/>
                </a:tc>
                <a:tc>
                  <a:txBody>
                    <a:bodyPr/>
                    <a:lstStyle/>
                    <a:p>
                      <a:r>
                        <a:rPr lang="en-US" sz="2000" dirty="0"/>
                        <a:t>No</a:t>
                      </a:r>
                    </a:p>
                  </a:txBody>
                  <a:tcPr/>
                </a:tc>
                <a:extLst>
                  <a:ext uri="{0D108BD9-81ED-4DB2-BD59-A6C34878D82A}">
                    <a16:rowId xmlns:a16="http://schemas.microsoft.com/office/drawing/2014/main" val="293622885"/>
                  </a:ext>
                </a:extLst>
              </a:tr>
              <a:tr h="370840">
                <a:tc>
                  <a:txBody>
                    <a:bodyPr/>
                    <a:lstStyle/>
                    <a:p>
                      <a:r>
                        <a:rPr lang="en-US" sz="2000" dirty="0"/>
                        <a:t>Limit</a:t>
                      </a:r>
                    </a:p>
                  </a:txBody>
                  <a:tcPr/>
                </a:tc>
                <a:tc>
                  <a:txBody>
                    <a:bodyPr/>
                    <a:lstStyle/>
                    <a:p>
                      <a:r>
                        <a:rPr lang="en-US" sz="2000" dirty="0"/>
                        <a:t>$500</a:t>
                      </a:r>
                    </a:p>
                  </a:txBody>
                  <a:tcPr/>
                </a:tc>
                <a:tc>
                  <a:txBody>
                    <a:bodyPr/>
                    <a:lstStyle/>
                    <a:p>
                      <a:r>
                        <a:rPr lang="en-US" sz="2000" dirty="0"/>
                        <a:t>$500/employee</a:t>
                      </a:r>
                    </a:p>
                  </a:txBody>
                  <a:tcPr/>
                </a:tc>
                <a:tc>
                  <a:txBody>
                    <a:bodyPr/>
                    <a:lstStyle/>
                    <a:p>
                      <a:r>
                        <a:rPr lang="en-US" sz="2000" dirty="0"/>
                        <a:t>Based on NHCEs</a:t>
                      </a:r>
                    </a:p>
                  </a:txBody>
                  <a:tcPr/>
                </a:tc>
                <a:tc>
                  <a:txBody>
                    <a:bodyPr/>
                    <a:lstStyle/>
                    <a:p>
                      <a:r>
                        <a:rPr lang="en-US" sz="2000" dirty="0"/>
                        <a:t>$1000/employee</a:t>
                      </a:r>
                    </a:p>
                  </a:txBody>
                  <a:tcPr/>
                </a:tc>
                <a:extLst>
                  <a:ext uri="{0D108BD9-81ED-4DB2-BD59-A6C34878D82A}">
                    <a16:rowId xmlns:a16="http://schemas.microsoft.com/office/drawing/2014/main" val="2463265296"/>
                  </a:ext>
                </a:extLst>
              </a:tr>
              <a:tr h="370840">
                <a:tc>
                  <a:txBody>
                    <a:bodyPr/>
                    <a:lstStyle/>
                    <a:p>
                      <a:r>
                        <a:rPr lang="en-US" sz="2000" dirty="0"/>
                        <a:t>2-year grace applies</a:t>
                      </a:r>
                    </a:p>
                  </a:txBody>
                  <a:tcPr/>
                </a:tc>
                <a:tc>
                  <a:txBody>
                    <a:bodyPr/>
                    <a:lstStyle/>
                    <a:p>
                      <a:r>
                        <a:rPr lang="en-US" sz="2000" dirty="0"/>
                        <a:t>Yes</a:t>
                      </a:r>
                    </a:p>
                  </a:txBody>
                  <a:tcPr/>
                </a:tc>
                <a:tc>
                  <a:txBody>
                    <a:bodyPr/>
                    <a:lstStyle/>
                    <a:p>
                      <a:r>
                        <a:rPr lang="en-US" sz="2000" dirty="0"/>
                        <a:t>No</a:t>
                      </a:r>
                    </a:p>
                  </a:txBody>
                  <a:tcPr/>
                </a:tc>
                <a:tc>
                  <a:txBody>
                    <a:bodyPr/>
                    <a:lstStyle/>
                    <a:p>
                      <a:r>
                        <a:rPr lang="en-US" sz="2000" dirty="0"/>
                        <a:t>Yes</a:t>
                      </a:r>
                    </a:p>
                  </a:txBody>
                  <a:tcPr/>
                </a:tc>
                <a:tc>
                  <a:txBody>
                    <a:bodyPr/>
                    <a:lstStyle/>
                    <a:p>
                      <a:r>
                        <a:rPr lang="en-US" sz="2000" dirty="0"/>
                        <a:t>Yes</a:t>
                      </a:r>
                    </a:p>
                  </a:txBody>
                  <a:tcPr/>
                </a:tc>
                <a:extLst>
                  <a:ext uri="{0D108BD9-81ED-4DB2-BD59-A6C34878D82A}">
                    <a16:rowId xmlns:a16="http://schemas.microsoft.com/office/drawing/2014/main" val="65415489"/>
                  </a:ext>
                </a:extLst>
              </a:tr>
              <a:tr h="370840">
                <a:tc>
                  <a:txBody>
                    <a:bodyPr/>
                    <a:lstStyle/>
                    <a:p>
                      <a:r>
                        <a:rPr lang="en-US" sz="2000" dirty="0"/>
                        <a:t>Special rule for under 50</a:t>
                      </a:r>
                    </a:p>
                  </a:txBody>
                  <a:tcPr/>
                </a:tc>
                <a:tc>
                  <a:txBody>
                    <a:bodyPr/>
                    <a:lstStyle/>
                    <a:p>
                      <a:r>
                        <a:rPr lang="en-US" sz="2000" dirty="0"/>
                        <a:t>No</a:t>
                      </a:r>
                    </a:p>
                  </a:txBody>
                  <a:tcPr/>
                </a:tc>
                <a:tc>
                  <a:txBody>
                    <a:bodyPr/>
                    <a:lstStyle/>
                    <a:p>
                      <a:r>
                        <a:rPr lang="en-US" sz="2000" dirty="0"/>
                        <a:t>No</a:t>
                      </a:r>
                    </a:p>
                  </a:txBody>
                  <a:tcPr/>
                </a:tc>
                <a:tc>
                  <a:txBody>
                    <a:bodyPr/>
                    <a:lstStyle/>
                    <a:p>
                      <a:r>
                        <a:rPr lang="en-US" sz="2000" dirty="0"/>
                        <a:t>Yes</a:t>
                      </a:r>
                    </a:p>
                  </a:txBody>
                  <a:tcPr/>
                </a:tc>
                <a:tc>
                  <a:txBody>
                    <a:bodyPr/>
                    <a:lstStyle/>
                    <a:p>
                      <a:r>
                        <a:rPr lang="en-US" sz="2000" dirty="0"/>
                        <a:t>Yes</a:t>
                      </a:r>
                    </a:p>
                  </a:txBody>
                  <a:tcPr/>
                </a:tc>
                <a:extLst>
                  <a:ext uri="{0D108BD9-81ED-4DB2-BD59-A6C34878D82A}">
                    <a16:rowId xmlns:a16="http://schemas.microsoft.com/office/drawing/2014/main" val="1577407818"/>
                  </a:ext>
                </a:extLst>
              </a:tr>
              <a:tr h="370840">
                <a:tc>
                  <a:txBody>
                    <a:bodyPr/>
                    <a:lstStyle/>
                    <a:p>
                      <a:r>
                        <a:rPr lang="en-US" sz="2000" dirty="0"/>
                        <a:t>Impacts deduction</a:t>
                      </a:r>
                    </a:p>
                  </a:txBody>
                  <a:tcPr/>
                </a:tc>
                <a:tc>
                  <a:txBody>
                    <a:bodyPr/>
                    <a:lstStyle/>
                    <a:p>
                      <a:r>
                        <a:rPr lang="en-US" sz="2000" dirty="0"/>
                        <a:t>No</a:t>
                      </a:r>
                    </a:p>
                  </a:txBody>
                  <a:tcPr/>
                </a:tc>
                <a:tc>
                  <a:txBody>
                    <a:bodyPr/>
                    <a:lstStyle/>
                    <a:p>
                      <a:r>
                        <a:rPr lang="en-US" sz="2000" dirty="0"/>
                        <a:t>No</a:t>
                      </a:r>
                    </a:p>
                  </a:txBody>
                  <a:tcPr/>
                </a:tc>
                <a:tc>
                  <a:txBody>
                    <a:bodyPr/>
                    <a:lstStyle/>
                    <a:p>
                      <a:r>
                        <a:rPr lang="en-US" sz="2000" dirty="0"/>
                        <a:t>Yes</a:t>
                      </a:r>
                    </a:p>
                  </a:txBody>
                  <a:tcPr/>
                </a:tc>
                <a:tc>
                  <a:txBody>
                    <a:bodyPr/>
                    <a:lstStyle/>
                    <a:p>
                      <a:r>
                        <a:rPr lang="en-US" sz="2000" dirty="0"/>
                        <a:t>Yes</a:t>
                      </a:r>
                    </a:p>
                  </a:txBody>
                  <a:tcPr/>
                </a:tc>
                <a:extLst>
                  <a:ext uri="{0D108BD9-81ED-4DB2-BD59-A6C34878D82A}">
                    <a16:rowId xmlns:a16="http://schemas.microsoft.com/office/drawing/2014/main" val="3198851391"/>
                  </a:ext>
                </a:extLst>
              </a:tr>
            </a:tbl>
          </a:graphicData>
        </a:graphic>
      </p:graphicFrame>
      <p:sp>
        <p:nvSpPr>
          <p:cNvPr id="4" name="Slide Number Placeholder 3">
            <a:extLst>
              <a:ext uri="{FF2B5EF4-FFF2-40B4-BE49-F238E27FC236}">
                <a16:creationId xmlns:a16="http://schemas.microsoft.com/office/drawing/2014/main" id="{C270AE07-3EE4-B337-5925-55FC1C643821}"/>
              </a:ext>
            </a:extLst>
          </p:cNvPr>
          <p:cNvSpPr>
            <a:spLocks noGrp="1"/>
          </p:cNvSpPr>
          <p:nvPr>
            <p:ph type="sldNum" sz="quarter" idx="4294967295"/>
          </p:nvPr>
        </p:nvSpPr>
        <p:spPr>
          <a:xfrm>
            <a:off x="0" y="0"/>
            <a:ext cx="0" cy="0"/>
          </a:xfrm>
        </p:spPr>
        <p:txBody>
          <a:bodyPr/>
          <a:lstStyle/>
          <a:p>
            <a:pPr>
              <a:defRPr/>
            </a:pPr>
            <a:fld id="{1F0C6F80-3DC4-42BB-9350-2118D6F09D9C}" type="slidenum">
              <a:rPr lang="en-US" smtClean="0"/>
              <a:pPr>
                <a:defRPr/>
              </a:pPr>
              <a:t>60</a:t>
            </a:fld>
            <a:endParaRPr lang="en-US" dirty="0"/>
          </a:p>
        </p:txBody>
      </p:sp>
    </p:spTree>
    <p:extLst>
      <p:ext uri="{BB962C8B-B14F-4D97-AF65-F5344CB8AC3E}">
        <p14:creationId xmlns:p14="http://schemas.microsoft.com/office/powerpoint/2010/main" val="263548925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Thank you!</a:t>
            </a:r>
          </a:p>
        </p:txBody>
      </p:sp>
      <p:sp>
        <p:nvSpPr>
          <p:cNvPr id="5" name="Content Placeholder 4"/>
          <p:cNvSpPr>
            <a:spLocks noGrp="1"/>
          </p:cNvSpPr>
          <p:nvPr>
            <p:ph sz="half" idx="1"/>
          </p:nvPr>
        </p:nvSpPr>
        <p:spPr>
          <a:xfrm>
            <a:off x="247174" y="1693508"/>
            <a:ext cx="5214677" cy="3615267"/>
          </a:xfrm>
        </p:spPr>
        <p:txBody>
          <a:bodyPr>
            <a:normAutofit fontScale="92500" lnSpcReduction="10000"/>
          </a:bodyPr>
          <a:lstStyle/>
          <a:p>
            <a:r>
              <a:rPr lang="en-US" dirty="0"/>
              <a:t>S. Derrin Watson</a:t>
            </a:r>
          </a:p>
          <a:p>
            <a:r>
              <a:rPr lang="en-US" dirty="0"/>
              <a:t>Attorney at law</a:t>
            </a:r>
          </a:p>
          <a:p>
            <a:r>
              <a:rPr lang="en-US" dirty="0"/>
              <a:t>5631 Kent Place</a:t>
            </a:r>
          </a:p>
          <a:p>
            <a:r>
              <a:rPr lang="en-US" dirty="0"/>
              <a:t>Goleta, CA  93117</a:t>
            </a:r>
          </a:p>
          <a:p>
            <a:r>
              <a:rPr lang="en-US" dirty="0">
                <a:hlinkClick r:id="rId2"/>
              </a:rPr>
              <a:t>sderrin@gmail.com</a:t>
            </a:r>
            <a:endParaRPr lang="en-US" dirty="0"/>
          </a:p>
          <a:p>
            <a:endParaRPr lang="en-US" dirty="0"/>
          </a:p>
        </p:txBody>
      </p:sp>
      <p:sp>
        <p:nvSpPr>
          <p:cNvPr id="8" name="Content Placeholder 7"/>
          <p:cNvSpPr>
            <a:spLocks noGrp="1"/>
          </p:cNvSpPr>
          <p:nvPr>
            <p:ph sz="half" idx="2"/>
          </p:nvPr>
        </p:nvSpPr>
        <p:spPr>
          <a:xfrm>
            <a:off x="4880791" y="1693509"/>
            <a:ext cx="5933389" cy="3615266"/>
          </a:xfrm>
        </p:spPr>
        <p:txBody>
          <a:bodyPr>
            <a:normAutofit fontScale="92500" lnSpcReduction="10000"/>
          </a:bodyPr>
          <a:lstStyle/>
          <a:p>
            <a:r>
              <a:rPr lang="en-US" dirty="0"/>
              <a:t>Derrin’s books are available at ERISApedia.com</a:t>
            </a:r>
          </a:p>
          <a:p>
            <a:pPr lvl="1"/>
            <a:r>
              <a:rPr lang="en-US" dirty="0"/>
              <a:t>Plan Distribution eSource</a:t>
            </a:r>
          </a:p>
          <a:p>
            <a:pPr lvl="1"/>
            <a:r>
              <a:rPr lang="en-US" dirty="0"/>
              <a:t>Who’s the Employer (8</a:t>
            </a:r>
            <a:r>
              <a:rPr lang="en-US" baseline="30000" dirty="0"/>
              <a:t>th</a:t>
            </a:r>
            <a:r>
              <a:rPr lang="en-US" dirty="0"/>
              <a:t> ed)</a:t>
            </a:r>
          </a:p>
          <a:p>
            <a:pPr lvl="1"/>
            <a:r>
              <a:rPr lang="en-US" dirty="0"/>
              <a:t>403(b) Plan eSource</a:t>
            </a:r>
          </a:p>
          <a:p>
            <a:pPr lvl="1"/>
            <a:r>
              <a:rPr lang="en-US" dirty="0"/>
              <a:t>457 Plan eSource</a:t>
            </a:r>
          </a:p>
          <a:p>
            <a:pPr lvl="1"/>
            <a:r>
              <a:rPr lang="en-US" dirty="0"/>
              <a:t>Plan Correction eSource (with Ilene Ferenczy and Alison Cohen)</a:t>
            </a:r>
          </a:p>
          <a:p>
            <a:endParaRPr lang="en-US" dirty="0"/>
          </a:p>
        </p:txBody>
      </p:sp>
    </p:spTree>
    <p:extLst>
      <p:ext uri="{BB962C8B-B14F-4D97-AF65-F5344CB8AC3E}">
        <p14:creationId xmlns:p14="http://schemas.microsoft.com/office/powerpoint/2010/main" val="1921634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CD78977-B9E7-95B5-9A83-689CBAE1F4CB}"/>
              </a:ext>
            </a:extLst>
          </p:cNvPr>
          <p:cNvSpPr>
            <a:spLocks noGrp="1"/>
          </p:cNvSpPr>
          <p:nvPr>
            <p:ph type="title"/>
          </p:nvPr>
        </p:nvSpPr>
        <p:spPr/>
        <p:txBody>
          <a:bodyPr/>
          <a:lstStyle/>
          <a:p>
            <a:r>
              <a:rPr lang="en-US" dirty="0"/>
              <a:t>Notes on Extensions</a:t>
            </a:r>
          </a:p>
        </p:txBody>
      </p:sp>
      <p:sp>
        <p:nvSpPr>
          <p:cNvPr id="7" name="Content Placeholder 6">
            <a:extLst>
              <a:ext uri="{FF2B5EF4-FFF2-40B4-BE49-F238E27FC236}">
                <a16:creationId xmlns:a16="http://schemas.microsoft.com/office/drawing/2014/main" id="{3962094D-63DB-62DF-2771-89C37EB4D01E}"/>
              </a:ext>
            </a:extLst>
          </p:cNvPr>
          <p:cNvSpPr>
            <a:spLocks noGrp="1"/>
          </p:cNvSpPr>
          <p:nvPr>
            <p:ph idx="10"/>
          </p:nvPr>
        </p:nvSpPr>
        <p:spPr/>
        <p:txBody>
          <a:bodyPr>
            <a:normAutofit lnSpcReduction="10000"/>
          </a:bodyPr>
          <a:lstStyle/>
          <a:p>
            <a:r>
              <a:rPr lang="en-US" dirty="0"/>
              <a:t>No extension for tax-exempt 457(b) plans</a:t>
            </a:r>
          </a:p>
          <a:p>
            <a:pPr lvl="1"/>
            <a:r>
              <a:rPr lang="en-US" dirty="0"/>
              <a:t>They have until last day of 2025 plan year to comply with the new laws</a:t>
            </a:r>
          </a:p>
          <a:p>
            <a:r>
              <a:rPr lang="en-US" dirty="0"/>
              <a:t>IRS notes that other (possibly longer) deadlines might be available</a:t>
            </a:r>
          </a:p>
          <a:p>
            <a:pPr lvl="1"/>
            <a:r>
              <a:rPr lang="en-US" dirty="0"/>
              <a:t>Example: Issue hasn’t appeared on required amendments list</a:t>
            </a:r>
          </a:p>
          <a:p>
            <a:pPr lvl="1"/>
            <a:r>
              <a:rPr lang="en-US" dirty="0"/>
              <a:t>However, if amendment is adopted after Notice 2024-2 deadline, no anti-cutback relief</a:t>
            </a:r>
          </a:p>
          <a:p>
            <a:r>
              <a:rPr lang="en-US" dirty="0"/>
              <a:t>Extension gives more time for IRS to issue guidance</a:t>
            </a:r>
          </a:p>
          <a:p>
            <a:pPr lvl="1"/>
            <a:r>
              <a:rPr lang="en-US" dirty="0"/>
              <a:t>But highlights need to keep track of operations in the meantime</a:t>
            </a:r>
          </a:p>
          <a:p>
            <a:endParaRPr lang="en-US" dirty="0"/>
          </a:p>
        </p:txBody>
      </p:sp>
      <p:sp>
        <p:nvSpPr>
          <p:cNvPr id="5" name="Slide Number Placeholder 4">
            <a:extLst>
              <a:ext uri="{FF2B5EF4-FFF2-40B4-BE49-F238E27FC236}">
                <a16:creationId xmlns:a16="http://schemas.microsoft.com/office/drawing/2014/main" id="{6CA627D3-F613-32F2-A30E-C64DE86C2C61}"/>
              </a:ext>
            </a:extLst>
          </p:cNvPr>
          <p:cNvSpPr>
            <a:spLocks noGrp="1"/>
          </p:cNvSpPr>
          <p:nvPr>
            <p:ph type="sldNum" sz="quarter" idx="4294967295"/>
          </p:nvPr>
        </p:nvSpPr>
        <p:spPr>
          <a:xfrm>
            <a:off x="0" y="0"/>
            <a:ext cx="0" cy="0"/>
          </a:xfrm>
        </p:spPr>
        <p:txBody>
          <a:bodyPr/>
          <a:lstStyle/>
          <a:p>
            <a:pPr>
              <a:defRPr/>
            </a:pPr>
            <a:fld id="{DA2D2FE9-C825-4D4A-90E5-7B43D6936AC8}" type="slidenum">
              <a:rPr lang="en-US" smtClean="0"/>
              <a:pPr>
                <a:defRPr/>
              </a:pPr>
              <a:t>7</a:t>
            </a:fld>
            <a:endParaRPr lang="en-US" dirty="0"/>
          </a:p>
        </p:txBody>
      </p:sp>
    </p:spTree>
    <p:extLst>
      <p:ext uri="{BB962C8B-B14F-4D97-AF65-F5344CB8AC3E}">
        <p14:creationId xmlns:p14="http://schemas.microsoft.com/office/powerpoint/2010/main" val="31452871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0DF33D-DE04-63D3-8BC5-AD10936AD310}"/>
              </a:ext>
            </a:extLst>
          </p:cNvPr>
          <p:cNvSpPr>
            <a:spLocks noGrp="1"/>
          </p:cNvSpPr>
          <p:nvPr>
            <p:ph type="title"/>
          </p:nvPr>
        </p:nvSpPr>
        <p:spPr/>
        <p:txBody>
          <a:bodyPr/>
          <a:lstStyle/>
          <a:p>
            <a:r>
              <a:rPr lang="en-US" dirty="0"/>
              <a:t>2023 Cumulative List of Changes</a:t>
            </a:r>
            <a:br>
              <a:rPr lang="en-US" dirty="0"/>
            </a:br>
            <a:r>
              <a:rPr lang="en-US" dirty="0"/>
              <a:t>Notice 2024-3</a:t>
            </a:r>
          </a:p>
        </p:txBody>
      </p:sp>
      <p:sp>
        <p:nvSpPr>
          <p:cNvPr id="3" name="Content Placeholder 2">
            <a:extLst>
              <a:ext uri="{FF2B5EF4-FFF2-40B4-BE49-F238E27FC236}">
                <a16:creationId xmlns:a16="http://schemas.microsoft.com/office/drawing/2014/main" id="{58938B52-3641-F54A-1A0D-CD2513CB2D52}"/>
              </a:ext>
            </a:extLst>
          </p:cNvPr>
          <p:cNvSpPr>
            <a:spLocks noGrp="1"/>
          </p:cNvSpPr>
          <p:nvPr>
            <p:ph idx="10"/>
          </p:nvPr>
        </p:nvSpPr>
        <p:spPr/>
        <p:txBody>
          <a:bodyPr>
            <a:normAutofit fontScale="92500"/>
          </a:bodyPr>
          <a:lstStyle/>
          <a:p>
            <a:r>
              <a:rPr lang="en-US" dirty="0"/>
              <a:t>Lists issues IRS will review in Cycle 4 (SECURE) DC restatements</a:t>
            </a:r>
          </a:p>
          <a:p>
            <a:pPr lvl="1"/>
            <a:r>
              <a:rPr lang="en-US" dirty="0"/>
              <a:t>If plan doesn’t address mandatory issue, reviewer will ask for inclusion</a:t>
            </a:r>
          </a:p>
          <a:p>
            <a:pPr lvl="1"/>
            <a:r>
              <a:rPr lang="en-US" dirty="0"/>
              <a:t>If plan addresses SECURE 2.0 issue that isn’t on the list, reviewer will require it to be removed</a:t>
            </a:r>
          </a:p>
          <a:p>
            <a:pPr lvl="2"/>
            <a:r>
              <a:rPr lang="en-US" dirty="0"/>
              <a:t>Example:  Student loan match</a:t>
            </a:r>
          </a:p>
          <a:p>
            <a:r>
              <a:rPr lang="en-US" dirty="0"/>
              <a:t>IRS will accept Cycle 4 preapproved plans from February 1, 2024, to January 31, 2025</a:t>
            </a:r>
          </a:p>
          <a:p>
            <a:pPr lvl="1"/>
            <a:r>
              <a:rPr lang="en-US" dirty="0"/>
              <a:t>They hope to issue letters in the summer of 2026</a:t>
            </a:r>
          </a:p>
          <a:p>
            <a:pPr lvl="1"/>
            <a:r>
              <a:rPr lang="en-US" dirty="0"/>
              <a:t>Restatement period likely to run to mid-2028</a:t>
            </a:r>
          </a:p>
        </p:txBody>
      </p:sp>
      <p:sp>
        <p:nvSpPr>
          <p:cNvPr id="4" name="Slide Number Placeholder 3">
            <a:extLst>
              <a:ext uri="{FF2B5EF4-FFF2-40B4-BE49-F238E27FC236}">
                <a16:creationId xmlns:a16="http://schemas.microsoft.com/office/drawing/2014/main" id="{957F3BF4-E6C5-8C9A-CAB9-BA6C38495D64}"/>
              </a:ext>
            </a:extLst>
          </p:cNvPr>
          <p:cNvSpPr>
            <a:spLocks noGrp="1"/>
          </p:cNvSpPr>
          <p:nvPr>
            <p:ph type="sldNum" sz="quarter" idx="4294967295"/>
          </p:nvPr>
        </p:nvSpPr>
        <p:spPr>
          <a:xfrm>
            <a:off x="0" y="0"/>
            <a:ext cx="0" cy="0"/>
          </a:xfrm>
        </p:spPr>
        <p:txBody>
          <a:bodyPr/>
          <a:lstStyle/>
          <a:p>
            <a:pPr>
              <a:defRPr/>
            </a:pPr>
            <a:fld id="{1F0C6F80-3DC4-42BB-9350-2118D6F09D9C}" type="slidenum">
              <a:rPr lang="en-US" smtClean="0"/>
              <a:pPr>
                <a:defRPr/>
              </a:pPr>
              <a:t>8</a:t>
            </a:fld>
            <a:endParaRPr lang="en-US" dirty="0"/>
          </a:p>
        </p:txBody>
      </p:sp>
    </p:spTree>
    <p:extLst>
      <p:ext uri="{BB962C8B-B14F-4D97-AF65-F5344CB8AC3E}">
        <p14:creationId xmlns:p14="http://schemas.microsoft.com/office/powerpoint/2010/main" val="35232046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04579-F6B0-836C-5821-E85F847EE756}"/>
              </a:ext>
            </a:extLst>
          </p:cNvPr>
          <p:cNvSpPr>
            <a:spLocks noGrp="1"/>
          </p:cNvSpPr>
          <p:nvPr>
            <p:ph type="title"/>
          </p:nvPr>
        </p:nvSpPr>
        <p:spPr/>
        <p:txBody>
          <a:bodyPr/>
          <a:lstStyle/>
          <a:p>
            <a:r>
              <a:rPr lang="en-US" dirty="0"/>
              <a:t>SECURE Scorecard</a:t>
            </a:r>
          </a:p>
        </p:txBody>
      </p:sp>
      <p:sp>
        <p:nvSpPr>
          <p:cNvPr id="3" name="Content Placeholder 2">
            <a:extLst>
              <a:ext uri="{FF2B5EF4-FFF2-40B4-BE49-F238E27FC236}">
                <a16:creationId xmlns:a16="http://schemas.microsoft.com/office/drawing/2014/main" id="{28A688F8-6B5C-BEA0-0476-8F9E825F3BD7}"/>
              </a:ext>
            </a:extLst>
          </p:cNvPr>
          <p:cNvSpPr>
            <a:spLocks noGrp="1"/>
          </p:cNvSpPr>
          <p:nvPr>
            <p:ph idx="10"/>
          </p:nvPr>
        </p:nvSpPr>
        <p:spPr/>
        <p:txBody>
          <a:bodyPr>
            <a:normAutofit/>
          </a:bodyPr>
          <a:lstStyle/>
          <a:p>
            <a:r>
              <a:rPr lang="en-US" sz="2400" dirty="0"/>
              <a:t>Essentially all SECURE Act issues are on Cumulative List</a:t>
            </a:r>
          </a:p>
          <a:p>
            <a:r>
              <a:rPr lang="en-US" sz="2400" dirty="0"/>
              <a:t>Many SECURE 2.0 issues are also on the list – will be on Cycle 4</a:t>
            </a:r>
          </a:p>
          <a:p>
            <a:r>
              <a:rPr lang="en-US" sz="2400" dirty="0"/>
              <a:t>“The IRS has included on this 2023 Cumulative List each SECURE 2.0 Act provision applicable to the form of a defined contribution qualified pre-approved plan that the IRS believes may be appropriately reflected by plan providers in plan documents submitted for Cycle 4 either because:</a:t>
            </a:r>
          </a:p>
          <a:p>
            <a:pPr marL="914400" lvl="1" indent="-457200">
              <a:buFont typeface="+mj-lt"/>
              <a:buAutoNum type="arabicParenR"/>
            </a:pPr>
            <a:r>
              <a:rPr lang="en-US" sz="2400" dirty="0"/>
              <a:t>no interpretive guidance is needed for a plan provider to draft plan language with respect to the provision, or </a:t>
            </a:r>
          </a:p>
          <a:p>
            <a:pPr marL="914400" lvl="1" indent="-457200">
              <a:buFont typeface="+mj-lt"/>
              <a:buAutoNum type="arabicParenR"/>
            </a:pPr>
            <a:r>
              <a:rPr lang="en-US" sz="2400" dirty="0"/>
              <a:t>the IRS has issued sufficient interpretive guidance prior to publication of this list for a plan provider to draft plan language with respect to the provision.”</a:t>
            </a:r>
          </a:p>
        </p:txBody>
      </p:sp>
      <p:sp>
        <p:nvSpPr>
          <p:cNvPr id="4" name="Slide Number Placeholder 3">
            <a:extLst>
              <a:ext uri="{FF2B5EF4-FFF2-40B4-BE49-F238E27FC236}">
                <a16:creationId xmlns:a16="http://schemas.microsoft.com/office/drawing/2014/main" id="{818EBBA5-7FB7-B042-A044-D5048898BB23}"/>
              </a:ext>
            </a:extLst>
          </p:cNvPr>
          <p:cNvSpPr>
            <a:spLocks noGrp="1"/>
          </p:cNvSpPr>
          <p:nvPr>
            <p:ph type="sldNum" sz="quarter" idx="4294967295"/>
          </p:nvPr>
        </p:nvSpPr>
        <p:spPr>
          <a:xfrm>
            <a:off x="0" y="0"/>
            <a:ext cx="0" cy="0"/>
          </a:xfrm>
        </p:spPr>
        <p:txBody>
          <a:bodyPr/>
          <a:lstStyle/>
          <a:p>
            <a:pPr>
              <a:defRPr/>
            </a:pPr>
            <a:fld id="{1F0C6F80-3DC4-42BB-9350-2118D6F09D9C}" type="slidenum">
              <a:rPr lang="en-US" smtClean="0"/>
              <a:pPr>
                <a:defRPr/>
              </a:pPr>
              <a:t>9</a:t>
            </a:fld>
            <a:endParaRPr lang="en-US" dirty="0"/>
          </a:p>
        </p:txBody>
      </p:sp>
    </p:spTree>
    <p:extLst>
      <p:ext uri="{BB962C8B-B14F-4D97-AF65-F5344CB8AC3E}">
        <p14:creationId xmlns:p14="http://schemas.microsoft.com/office/powerpoint/2010/main" val="3906286585"/>
      </p:ext>
    </p:extLst>
  </p:cSld>
  <p:clrMapOvr>
    <a:masterClrMapping/>
  </p:clrMapOvr>
</p:sld>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2384</TotalTime>
  <Words>3582</Words>
  <Application>Microsoft Office PowerPoint</Application>
  <PresentationFormat>Widescreen</PresentationFormat>
  <Paragraphs>651</Paragraphs>
  <Slides>61</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61</vt:i4>
      </vt:variant>
    </vt:vector>
  </HeadingPairs>
  <TitlesOfParts>
    <vt:vector size="66" baseType="lpstr">
      <vt:lpstr>Arial</vt:lpstr>
      <vt:lpstr>Arial Black</vt:lpstr>
      <vt:lpstr>Calibri</vt:lpstr>
      <vt:lpstr>Wingdings 3</vt:lpstr>
      <vt:lpstr>Slice</vt:lpstr>
      <vt:lpstr>SECURE 2.0 Grab Bag Guidance Part 1</vt:lpstr>
      <vt:lpstr>What’s Happened</vt:lpstr>
      <vt:lpstr>Topics in Grab Bag</vt:lpstr>
      <vt:lpstr>Amendment deadlines Cumulative List</vt:lpstr>
      <vt:lpstr>SECURE 2.0 Deadlines</vt:lpstr>
      <vt:lpstr>IRS Extends Deadlines</vt:lpstr>
      <vt:lpstr>Notes on Extensions</vt:lpstr>
      <vt:lpstr>2023 Cumulative List of Changes Notice 2024-3</vt:lpstr>
      <vt:lpstr>SECURE Scorecard</vt:lpstr>
      <vt:lpstr>SECURE Act Issues on Cumulative List</vt:lpstr>
      <vt:lpstr>SECURE 2.0 Issues on Cumulative List</vt:lpstr>
      <vt:lpstr>SECURE 2.0 Issues Not on Cumulative List</vt:lpstr>
      <vt:lpstr>De minimis deferral incentives</vt:lpstr>
      <vt:lpstr>Exception to Contingent Benefit Rule</vt:lpstr>
      <vt:lpstr>What is De Minimis?</vt:lpstr>
      <vt:lpstr>Other Rules</vt:lpstr>
      <vt:lpstr>Questions the IRS Didn’t Answer</vt:lpstr>
      <vt:lpstr>Terminally Ill Individual Distributions (“TIID”)</vt:lpstr>
      <vt:lpstr>TIIDs</vt:lpstr>
      <vt:lpstr>TIID definition</vt:lpstr>
      <vt:lpstr>Options</vt:lpstr>
      <vt:lpstr>Post-Severance Distributions</vt:lpstr>
      <vt:lpstr>Four credits for eligible employers</vt:lpstr>
      <vt:lpstr>What they have in common</vt:lpstr>
      <vt:lpstr>408(p)(2)(C)(i) Eligible Employer</vt:lpstr>
      <vt:lpstr>Guidance:  Notice 98-4 §B</vt:lpstr>
      <vt:lpstr>Example of grace period</vt:lpstr>
      <vt:lpstr>Eligible automatic contribution arrangement (EACA) Credit Code §45T</vt:lpstr>
      <vt:lpstr>Overview</vt:lpstr>
      <vt:lpstr>Notice 2020-68 Guidance</vt:lpstr>
      <vt:lpstr>MEPs and credit</vt:lpstr>
      <vt:lpstr>Form 8881</vt:lpstr>
      <vt:lpstr>Military Spouse Credit Code §45AA</vt:lpstr>
      <vt:lpstr>Overview</vt:lpstr>
      <vt:lpstr>Credit computation</vt:lpstr>
      <vt:lpstr>Guidance in Notice 2024-2, §C</vt:lpstr>
      <vt:lpstr>Credit years</vt:lpstr>
      <vt:lpstr>Years before 2023</vt:lpstr>
      <vt:lpstr>Form 8881</vt:lpstr>
      <vt:lpstr>Startup Costs Credit Code §45E(a)</vt:lpstr>
      <vt:lpstr>Overview</vt:lpstr>
      <vt:lpstr>Credit years</vt:lpstr>
      <vt:lpstr>Amount of credit</vt:lpstr>
      <vt:lpstr>Limit on credit</vt:lpstr>
      <vt:lpstr>Impact on deductions</vt:lpstr>
      <vt:lpstr>SECURE 2.0 change</vt:lpstr>
      <vt:lpstr>Notice 2024-2, §B</vt:lpstr>
      <vt:lpstr>Form 8881</vt:lpstr>
      <vt:lpstr>Employer contribution credit Code §45E(f)</vt:lpstr>
      <vt:lpstr>Overview</vt:lpstr>
      <vt:lpstr>Year it can be claimed</vt:lpstr>
      <vt:lpstr>Credit is computed participant by participant</vt:lpstr>
      <vt:lpstr>Dollar limit; Phase-out</vt:lpstr>
      <vt:lpstr>Example</vt:lpstr>
      <vt:lpstr>Applicable percentage</vt:lpstr>
      <vt:lpstr>Summary Credit for each employee is as follows</vt:lpstr>
      <vt:lpstr>Let’s do the math</vt:lpstr>
      <vt:lpstr>Relationship to deductions</vt:lpstr>
      <vt:lpstr>Form 8881</vt:lpstr>
      <vt:lpstr>Comparing the credits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Opening Remarks, What’s Next</dc:title>
  <dc:creator>S. Derrin</dc:creator>
  <cp:lastModifiedBy>S. Derrin Watson</cp:lastModifiedBy>
  <cp:revision>2</cp:revision>
  <dcterms:created xsi:type="dcterms:W3CDTF">2020-09-12T00:56:59Z</dcterms:created>
  <dcterms:modified xsi:type="dcterms:W3CDTF">2024-01-26T22:07:17Z</dcterms:modified>
</cp:coreProperties>
</file>